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507" r:id="rId2"/>
    <p:sldId id="271" r:id="rId3"/>
    <p:sldId id="509" r:id="rId4"/>
    <p:sldId id="512" r:id="rId5"/>
    <p:sldId id="510" r:id="rId6"/>
    <p:sldId id="508" r:id="rId7"/>
    <p:sldId id="274" r:id="rId8"/>
    <p:sldId id="427" r:id="rId9"/>
    <p:sldId id="264" r:id="rId10"/>
    <p:sldId id="267" r:id="rId11"/>
    <p:sldId id="421" r:id="rId12"/>
    <p:sldId id="422" r:id="rId13"/>
    <p:sldId id="423" r:id="rId14"/>
    <p:sldId id="270" r:id="rId15"/>
    <p:sldId id="429" r:id="rId16"/>
    <p:sldId id="428" r:id="rId17"/>
    <p:sldId id="420" r:id="rId18"/>
    <p:sldId id="505" r:id="rId19"/>
    <p:sldId id="273" r:id="rId20"/>
    <p:sldId id="419" r:id="rId21"/>
    <p:sldId id="288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3A59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-63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9C48A-8E17-4E67-BF38-D25B953A27D6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58722-B489-45AC-B8F0-138B1A08B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2002-2A9A-453A-AC2B-0E86B5FA9C8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3CCE7-4DBE-44D4-924A-F11E67CD4A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http://photo-static-api.fotomore.com/creative/vcg/400/new/VCG211201774381.jpg" descr="&amp;pky250_sjzg_VCG211201774381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b="19739"/>
          <a:stretch>
            <a:fillRect/>
          </a:stretch>
        </p:blipFill>
        <p:spPr>
          <a:xfrm>
            <a:off x="-23812" y="0"/>
            <a:ext cx="12217400" cy="693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企业简介 底图"/>
          <p:cNvPicPr>
            <a:picLocks noChangeAspect="1"/>
          </p:cNvPicPr>
          <p:nvPr/>
        </p:nvPicPr>
        <p:blipFill>
          <a:blip r:embed="rId5" cstate="print"/>
          <a:srcRect l="19811" r="10399" b="700"/>
          <a:stretch>
            <a:fillRect/>
          </a:stretch>
        </p:blipFill>
        <p:spPr>
          <a:xfrm>
            <a:off x="8015605" y="0"/>
            <a:ext cx="4176395" cy="69329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550377" y="1438366"/>
            <a:ext cx="326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70562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绿色“鱼子酱”</a:t>
            </a:r>
            <a:r>
              <a:rPr lang="en-US" altLang="zh-CN" dirty="0">
                <a:solidFill>
                  <a:srgbClr val="70562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dirty="0">
                <a:solidFill>
                  <a:srgbClr val="70562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海葡萄</a:t>
            </a:r>
            <a:endParaRPr lang="en-US" altLang="zh-CN" dirty="0">
              <a:solidFill>
                <a:srgbClr val="70562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6879E14-2043-6ED3-D921-741A696978C7}"/>
              </a:ext>
            </a:extLst>
          </p:cNvPr>
          <p:cNvSpPr txBox="1"/>
          <p:nvPr/>
        </p:nvSpPr>
        <p:spPr>
          <a:xfrm>
            <a:off x="460346" y="581103"/>
            <a:ext cx="52373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高端护肤</a:t>
            </a:r>
            <a:r>
              <a:rPr lang="en-US" altLang="zh-CN" sz="3600" dirty="0">
                <a:solidFill>
                  <a:schemeClr val="bg1"/>
                </a:solidFill>
              </a:rPr>
              <a:t>,</a:t>
            </a:r>
            <a:r>
              <a:rPr lang="zh-CN" altLang="en-US" sz="3600" dirty="0">
                <a:solidFill>
                  <a:schemeClr val="bg1"/>
                </a:solidFill>
              </a:rPr>
              <a:t>国货精品</a:t>
            </a:r>
            <a:r>
              <a:rPr lang="en-US" altLang="zh-CN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               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               </a:t>
            </a:r>
            <a:r>
              <a:rPr lang="en-US" altLang="zh-CN" sz="2400" dirty="0"/>
              <a:t>--</a:t>
            </a:r>
            <a:r>
              <a:rPr lang="zh-CN" altLang="en-US" sz="2400" dirty="0"/>
              <a:t>来自与海南岛的养颜秘笈</a:t>
            </a:r>
            <a:endParaRPr lang="en-US" altLang="zh-CN" sz="2400" dirty="0"/>
          </a:p>
          <a:p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856BEFD-1A88-54D4-17A6-6B917DD5B294}"/>
              </a:ext>
            </a:extLst>
          </p:cNvPr>
          <p:cNvSpPr txBox="1"/>
          <p:nvPr/>
        </p:nvSpPr>
        <p:spPr>
          <a:xfrm>
            <a:off x="8550377" y="2016868"/>
            <a:ext cx="3408218" cy="374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indent="1270" eaLnBrk="0">
              <a:lnSpc>
                <a:spcPct val="111000"/>
              </a:lnSpc>
            </a:pPr>
            <a:r>
              <a:rPr lang="zh-CN" altLang="en-US" sz="18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别名</a:t>
            </a:r>
            <a:r>
              <a:rPr lang="en-US" altLang="zh-CN" sz="18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18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长茎葡萄蕨藻（</a:t>
            </a:r>
            <a:r>
              <a:rPr lang="en-US" altLang="zh-CN" sz="18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CAULERPA LENTILLIFERA</a:t>
            </a:r>
            <a:r>
              <a:rPr lang="zh-CN" altLang="en-US" sz="18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），属藻类，外型丰腴圆润、如一串串</a:t>
            </a:r>
            <a:r>
              <a:rPr lang="zh-CN" altLang="en-US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晶莹剔透的葡萄</a:t>
            </a:r>
            <a:r>
              <a:rPr lang="zh-CN" altLang="en-US" sz="18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而出名，与众不同的外观与口味像极了鲑鱼卵，咬起来会出现卜滋卜滋的响声，漂亮的翠绿色小颗粒释放出海鲜的咸香芬芳，颇有黑鱼子酱的风韵，因此被称做绿色植物中的“翠绿色黑鱼子酱”，也被称作“长寿藻”。</a:t>
            </a:r>
            <a:endParaRPr lang="zh-CN" altLang="en-US" sz="1800" spc="5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11000"/>
              </a:lnSpc>
            </a:pPr>
            <a:r>
              <a:rPr lang="zh-CN" altLang="en-US" sz="18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  </a:t>
            </a: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18745" y="42671"/>
            <a:ext cx="12173255" cy="74980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4353780" y="4105165"/>
            <a:ext cx="1178661" cy="1153719"/>
            <a:chOff x="0" y="0"/>
            <a:chExt cx="883996" cy="865289"/>
          </a:xfrm>
        </p:grpSpPr>
        <p:sp>
          <p:nvSpPr>
            <p:cNvPr id="98" name="path"/>
            <p:cNvSpPr/>
            <p:nvPr/>
          </p:nvSpPr>
          <p:spPr>
            <a:xfrm>
              <a:off x="0" y="0"/>
              <a:ext cx="883996" cy="865289"/>
            </a:xfrm>
            <a:custGeom>
              <a:avLst/>
              <a:gdLst/>
              <a:ahLst/>
              <a:cxnLst/>
              <a:rect l="0" t="0" r="0" b="0"/>
              <a:pathLst>
                <a:path w="1392" h="1362">
                  <a:moveTo>
                    <a:pt x="0" y="680"/>
                  </a:moveTo>
                  <a:cubicBezTo>
                    <a:pt x="0" y="305"/>
                    <a:pt x="311" y="0"/>
                    <a:pt x="696" y="0"/>
                  </a:cubicBezTo>
                  <a:cubicBezTo>
                    <a:pt x="1080" y="0"/>
                    <a:pt x="1392" y="305"/>
                    <a:pt x="1392" y="681"/>
                  </a:cubicBezTo>
                  <a:cubicBezTo>
                    <a:pt x="1392" y="1057"/>
                    <a:pt x="1080" y="1362"/>
                    <a:pt x="696" y="1362"/>
                  </a:cubicBezTo>
                  <a:cubicBezTo>
                    <a:pt x="311" y="1362"/>
                    <a:pt x="0" y="1057"/>
                    <a:pt x="0" y="680"/>
                  </a:cubicBezTo>
                </a:path>
              </a:pathLst>
            </a:custGeom>
            <a:solidFill>
              <a:srgbClr val="B3B7B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  <p:sp>
          <p:nvSpPr>
            <p:cNvPr id="99" name="textbox 99"/>
            <p:cNvSpPr/>
            <p:nvPr/>
          </p:nvSpPr>
          <p:spPr>
            <a:xfrm>
              <a:off x="-12700" y="-12700"/>
              <a:ext cx="909955" cy="9283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7000"/>
                </a:lnSpc>
              </a:pPr>
              <a:endParaRPr lang="en-US" altLang="en-US" sz="1335" dirty="0"/>
            </a:p>
            <a:p>
              <a:pPr marL="457835" eaLnBrk="0">
                <a:lnSpc>
                  <a:spcPct val="83000"/>
                </a:lnSpc>
                <a:spcBef>
                  <a:spcPts val="5"/>
                </a:spcBef>
              </a:pPr>
              <a:r>
                <a:rPr sz="2665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强</a:t>
              </a:r>
              <a:endParaRPr lang="en-US" altLang="en-US" sz="2665" dirty="0"/>
            </a:p>
            <a:p>
              <a:pPr marL="451485" eaLnBrk="0">
                <a:lnSpc>
                  <a:spcPts val="3585"/>
                </a:lnSpc>
              </a:pPr>
              <a:r>
                <a:rPr sz="2665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化</a:t>
              </a:r>
              <a:endParaRPr lang="en-US" altLang="en-US" sz="2665" dirty="0"/>
            </a:p>
          </p:txBody>
        </p:sp>
      </p:grpSp>
      <p:sp>
        <p:nvSpPr>
          <p:cNvPr id="100" name="path"/>
          <p:cNvSpPr/>
          <p:nvPr/>
        </p:nvSpPr>
        <p:spPr>
          <a:xfrm>
            <a:off x="4082305" y="3885794"/>
            <a:ext cx="1720849" cy="1605788"/>
          </a:xfrm>
          <a:custGeom>
            <a:avLst/>
            <a:gdLst/>
            <a:ahLst/>
            <a:cxnLst/>
            <a:rect l="0" t="0" r="0" b="0"/>
            <a:pathLst>
              <a:path w="2032" h="1896">
                <a:moveTo>
                  <a:pt x="1016" y="349"/>
                </a:moveTo>
                <a:cubicBezTo>
                  <a:pt x="658" y="349"/>
                  <a:pt x="367" y="624"/>
                  <a:pt x="367" y="963"/>
                </a:cubicBezTo>
                <a:cubicBezTo>
                  <a:pt x="367" y="1303"/>
                  <a:pt x="658" y="1578"/>
                  <a:pt x="1016" y="1578"/>
                </a:cubicBezTo>
                <a:cubicBezTo>
                  <a:pt x="1374" y="1578"/>
                  <a:pt x="1664" y="1303"/>
                  <a:pt x="1664" y="963"/>
                </a:cubicBezTo>
                <a:cubicBezTo>
                  <a:pt x="1664" y="624"/>
                  <a:pt x="1374" y="349"/>
                  <a:pt x="1016" y="349"/>
                </a:cubicBezTo>
                <a:moveTo>
                  <a:pt x="933" y="0"/>
                </a:moveTo>
                <a:lnTo>
                  <a:pt x="1099" y="0"/>
                </a:lnTo>
                <a:lnTo>
                  <a:pt x="1135" y="194"/>
                </a:lnTo>
                <a:cubicBezTo>
                  <a:pt x="1245" y="209"/>
                  <a:pt x="1351" y="246"/>
                  <a:pt x="1446" y="301"/>
                </a:cubicBezTo>
                <a:lnTo>
                  <a:pt x="1606" y="174"/>
                </a:lnTo>
                <a:lnTo>
                  <a:pt x="1733" y="276"/>
                </a:lnTo>
                <a:lnTo>
                  <a:pt x="1629" y="447"/>
                </a:lnTo>
                <a:cubicBezTo>
                  <a:pt x="1703" y="526"/>
                  <a:pt x="1760" y="618"/>
                  <a:pt x="1795" y="718"/>
                </a:cubicBezTo>
                <a:lnTo>
                  <a:pt x="2003" y="718"/>
                </a:lnTo>
                <a:lnTo>
                  <a:pt x="2032" y="874"/>
                </a:lnTo>
                <a:lnTo>
                  <a:pt x="1836" y="941"/>
                </a:lnTo>
                <a:cubicBezTo>
                  <a:pt x="1839" y="1047"/>
                  <a:pt x="1820" y="1152"/>
                  <a:pt x="1779" y="1250"/>
                </a:cubicBezTo>
                <a:lnTo>
                  <a:pt x="1938" y="1377"/>
                </a:lnTo>
                <a:lnTo>
                  <a:pt x="1855" y="1514"/>
                </a:lnTo>
                <a:lnTo>
                  <a:pt x="1659" y="1446"/>
                </a:lnTo>
                <a:cubicBezTo>
                  <a:pt x="1590" y="1529"/>
                  <a:pt x="1504" y="1598"/>
                  <a:pt x="1406" y="1648"/>
                </a:cubicBezTo>
                <a:lnTo>
                  <a:pt x="1442" y="1842"/>
                </a:lnTo>
                <a:lnTo>
                  <a:pt x="1285" y="1896"/>
                </a:lnTo>
                <a:lnTo>
                  <a:pt x="1181" y="1725"/>
                </a:lnTo>
                <a:cubicBezTo>
                  <a:pt x="1072" y="1746"/>
                  <a:pt x="959" y="1746"/>
                  <a:pt x="850" y="1725"/>
                </a:cubicBezTo>
                <a:lnTo>
                  <a:pt x="746" y="1896"/>
                </a:lnTo>
                <a:lnTo>
                  <a:pt x="590" y="1842"/>
                </a:lnTo>
                <a:lnTo>
                  <a:pt x="626" y="1648"/>
                </a:lnTo>
                <a:cubicBezTo>
                  <a:pt x="528" y="1598"/>
                  <a:pt x="441" y="1529"/>
                  <a:pt x="372" y="1446"/>
                </a:cubicBezTo>
                <a:lnTo>
                  <a:pt x="176" y="1514"/>
                </a:lnTo>
                <a:lnTo>
                  <a:pt x="93" y="1377"/>
                </a:lnTo>
                <a:lnTo>
                  <a:pt x="253" y="1250"/>
                </a:lnTo>
                <a:cubicBezTo>
                  <a:pt x="212" y="1152"/>
                  <a:pt x="192" y="1047"/>
                  <a:pt x="195" y="941"/>
                </a:cubicBezTo>
                <a:lnTo>
                  <a:pt x="0" y="874"/>
                </a:lnTo>
                <a:lnTo>
                  <a:pt x="28" y="718"/>
                </a:lnTo>
                <a:lnTo>
                  <a:pt x="237" y="718"/>
                </a:lnTo>
                <a:cubicBezTo>
                  <a:pt x="272" y="618"/>
                  <a:pt x="328" y="526"/>
                  <a:pt x="402" y="447"/>
                </a:cubicBezTo>
                <a:lnTo>
                  <a:pt x="298" y="276"/>
                </a:lnTo>
                <a:lnTo>
                  <a:pt x="426" y="174"/>
                </a:lnTo>
                <a:lnTo>
                  <a:pt x="585" y="301"/>
                </a:lnTo>
                <a:cubicBezTo>
                  <a:pt x="680" y="246"/>
                  <a:pt x="786" y="209"/>
                  <a:pt x="896" y="194"/>
                </a:cubicBezTo>
                <a:lnTo>
                  <a:pt x="933" y="0"/>
                </a:lnTo>
              </a:path>
            </a:pathLst>
          </a:custGeom>
          <a:solidFill>
            <a:srgbClr val="B3B7BA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1720425" y="2027767"/>
            <a:ext cx="1635675" cy="1569380"/>
            <a:chOff x="0" y="0"/>
            <a:chExt cx="1226756" cy="1177035"/>
          </a:xfrm>
        </p:grpSpPr>
        <p:pic>
          <p:nvPicPr>
            <p:cNvPr id="101" name="picture 10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600000">
              <a:off x="0" y="0"/>
              <a:ext cx="1226756" cy="1177035"/>
            </a:xfrm>
            <a:prstGeom prst="rect">
              <a:avLst/>
            </a:prstGeom>
          </p:spPr>
        </p:pic>
        <p:sp>
          <p:nvSpPr>
            <p:cNvPr id="102" name="textbox 102"/>
            <p:cNvSpPr/>
            <p:nvPr/>
          </p:nvSpPr>
          <p:spPr>
            <a:xfrm>
              <a:off x="-12700" y="-12700"/>
              <a:ext cx="1252219" cy="122491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lang="en-US" altLang="en-US" sz="1335" dirty="0"/>
            </a:p>
            <a:p>
              <a:pPr algn="l" rtl="0" eaLnBrk="0">
                <a:lnSpc>
                  <a:spcPct val="111000"/>
                </a:lnSpc>
              </a:pPr>
              <a:endParaRPr lang="en-US" altLang="en-US" sz="1335" dirty="0"/>
            </a:p>
            <a:p>
              <a:pPr algn="l" rtl="0" eaLnBrk="0">
                <a:lnSpc>
                  <a:spcPct val="111000"/>
                </a:lnSpc>
              </a:pPr>
              <a:endParaRPr lang="en-US" altLang="en-US" sz="1335" dirty="0"/>
            </a:p>
            <a:p>
              <a:pPr marL="630555" eaLnBrk="0">
                <a:lnSpc>
                  <a:spcPts val="1960"/>
                </a:lnSpc>
              </a:pPr>
              <a:r>
                <a:rPr sz="1600" spc="107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减</a:t>
              </a:r>
              <a:r>
                <a:rPr sz="1600" spc="8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少</a:t>
              </a:r>
              <a:endParaRPr lang="en-US" altLang="en-US" sz="1600"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6557264" y="2206278"/>
            <a:ext cx="1069389" cy="1205229"/>
            <a:chOff x="0" y="0"/>
            <a:chExt cx="802042" cy="903922"/>
          </a:xfrm>
        </p:grpSpPr>
        <p:sp>
          <p:nvSpPr>
            <p:cNvPr id="103" name="path"/>
            <p:cNvSpPr/>
            <p:nvPr/>
          </p:nvSpPr>
          <p:spPr>
            <a:xfrm>
              <a:off x="0" y="0"/>
              <a:ext cx="802042" cy="903922"/>
            </a:xfrm>
            <a:custGeom>
              <a:avLst/>
              <a:gdLst/>
              <a:ahLst/>
              <a:cxnLst/>
              <a:rect l="0" t="0" r="0" b="0"/>
              <a:pathLst>
                <a:path w="1263" h="1423">
                  <a:moveTo>
                    <a:pt x="0" y="710"/>
                  </a:moveTo>
                  <a:cubicBezTo>
                    <a:pt x="0" y="318"/>
                    <a:pt x="282" y="0"/>
                    <a:pt x="631" y="0"/>
                  </a:cubicBezTo>
                  <a:cubicBezTo>
                    <a:pt x="980" y="0"/>
                    <a:pt x="1263" y="318"/>
                    <a:pt x="1263" y="711"/>
                  </a:cubicBezTo>
                  <a:cubicBezTo>
                    <a:pt x="1263" y="1104"/>
                    <a:pt x="980" y="1423"/>
                    <a:pt x="631" y="1423"/>
                  </a:cubicBezTo>
                  <a:cubicBezTo>
                    <a:pt x="282" y="1423"/>
                    <a:pt x="0" y="1104"/>
                    <a:pt x="0" y="710"/>
                  </a:cubicBezTo>
                </a:path>
              </a:pathLst>
            </a:custGeom>
            <a:solidFill>
              <a:srgbClr val="2C9B9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  <p:sp>
          <p:nvSpPr>
            <p:cNvPr id="104" name="textbox 104"/>
            <p:cNvSpPr/>
            <p:nvPr/>
          </p:nvSpPr>
          <p:spPr>
            <a:xfrm>
              <a:off x="-12700" y="-12700"/>
              <a:ext cx="828039" cy="95186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4000"/>
                </a:lnSpc>
              </a:pPr>
              <a:endParaRPr lang="en-US" altLang="en-US" sz="1335" dirty="0"/>
            </a:p>
            <a:p>
              <a:pPr algn="l" rtl="0" eaLnBrk="0">
                <a:lnSpc>
                  <a:spcPct val="125000"/>
                </a:lnSpc>
              </a:pPr>
              <a:endParaRPr lang="en-US" altLang="en-US" sz="1335" dirty="0"/>
            </a:p>
            <a:p>
              <a:pPr algn="l" rtl="0" eaLnBrk="0">
                <a:lnSpc>
                  <a:spcPct val="6000"/>
                </a:lnSpc>
              </a:pPr>
              <a:endParaRPr lang="en-US" altLang="en-US" sz="135" dirty="0"/>
            </a:p>
            <a:p>
              <a:pPr marL="340360" eaLnBrk="0">
                <a:lnSpc>
                  <a:spcPts val="1960"/>
                </a:lnSpc>
              </a:pPr>
              <a:r>
                <a:rPr sz="1600" spc="93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增</a:t>
              </a:r>
              <a:r>
                <a:rPr sz="1600" spc="8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强</a:t>
              </a:r>
              <a:endParaRPr lang="en-US" altLang="en-US" sz="1600" dirty="0"/>
            </a:p>
          </p:txBody>
        </p:sp>
      </p:grpSp>
      <p:sp>
        <p:nvSpPr>
          <p:cNvPr id="105" name="path"/>
          <p:cNvSpPr/>
          <p:nvPr/>
        </p:nvSpPr>
        <p:spPr>
          <a:xfrm>
            <a:off x="6272327" y="2027767"/>
            <a:ext cx="1621231" cy="1569380"/>
          </a:xfrm>
          <a:custGeom>
            <a:avLst/>
            <a:gdLst/>
            <a:ahLst/>
            <a:cxnLst/>
            <a:rect l="0" t="0" r="0" b="0"/>
            <a:pathLst>
              <a:path w="1914" h="1853">
                <a:moveTo>
                  <a:pt x="957" y="341"/>
                </a:moveTo>
                <a:cubicBezTo>
                  <a:pt x="619" y="341"/>
                  <a:pt x="346" y="610"/>
                  <a:pt x="346" y="942"/>
                </a:cubicBezTo>
                <a:cubicBezTo>
                  <a:pt x="346" y="1273"/>
                  <a:pt x="619" y="1542"/>
                  <a:pt x="957" y="1542"/>
                </a:cubicBezTo>
                <a:cubicBezTo>
                  <a:pt x="1294" y="1542"/>
                  <a:pt x="1568" y="1273"/>
                  <a:pt x="1568" y="942"/>
                </a:cubicBezTo>
                <a:cubicBezTo>
                  <a:pt x="1568" y="610"/>
                  <a:pt x="1294" y="341"/>
                  <a:pt x="957" y="341"/>
                </a:cubicBezTo>
                <a:moveTo>
                  <a:pt x="879" y="0"/>
                </a:moveTo>
                <a:lnTo>
                  <a:pt x="1035" y="0"/>
                </a:lnTo>
                <a:lnTo>
                  <a:pt x="1069" y="190"/>
                </a:lnTo>
                <a:cubicBezTo>
                  <a:pt x="1173" y="205"/>
                  <a:pt x="1273" y="240"/>
                  <a:pt x="1363" y="294"/>
                </a:cubicBezTo>
                <a:lnTo>
                  <a:pt x="1513" y="170"/>
                </a:lnTo>
                <a:lnTo>
                  <a:pt x="1633" y="269"/>
                </a:lnTo>
                <a:lnTo>
                  <a:pt x="1535" y="437"/>
                </a:lnTo>
                <a:cubicBezTo>
                  <a:pt x="1605" y="514"/>
                  <a:pt x="1658" y="604"/>
                  <a:pt x="1691" y="702"/>
                </a:cubicBezTo>
                <a:lnTo>
                  <a:pt x="1887" y="702"/>
                </a:lnTo>
                <a:lnTo>
                  <a:pt x="1914" y="854"/>
                </a:lnTo>
                <a:lnTo>
                  <a:pt x="1730" y="920"/>
                </a:lnTo>
                <a:cubicBezTo>
                  <a:pt x="1733" y="1023"/>
                  <a:pt x="1714" y="1126"/>
                  <a:pt x="1676" y="1222"/>
                </a:cubicBezTo>
                <a:lnTo>
                  <a:pt x="1826" y="1346"/>
                </a:lnTo>
                <a:lnTo>
                  <a:pt x="1748" y="1479"/>
                </a:lnTo>
                <a:lnTo>
                  <a:pt x="1563" y="1413"/>
                </a:lnTo>
                <a:cubicBezTo>
                  <a:pt x="1498" y="1494"/>
                  <a:pt x="1417" y="1561"/>
                  <a:pt x="1324" y="1610"/>
                </a:cubicBezTo>
                <a:lnTo>
                  <a:pt x="1358" y="1800"/>
                </a:lnTo>
                <a:lnTo>
                  <a:pt x="1211" y="1853"/>
                </a:lnTo>
                <a:lnTo>
                  <a:pt x="1113" y="1686"/>
                </a:lnTo>
                <a:cubicBezTo>
                  <a:pt x="1010" y="1707"/>
                  <a:pt x="904" y="1707"/>
                  <a:pt x="801" y="1686"/>
                </a:cubicBezTo>
                <a:lnTo>
                  <a:pt x="703" y="1853"/>
                </a:lnTo>
                <a:lnTo>
                  <a:pt x="555" y="1800"/>
                </a:lnTo>
                <a:lnTo>
                  <a:pt x="590" y="1610"/>
                </a:lnTo>
                <a:cubicBezTo>
                  <a:pt x="497" y="1561"/>
                  <a:pt x="416" y="1494"/>
                  <a:pt x="351" y="1413"/>
                </a:cubicBezTo>
                <a:lnTo>
                  <a:pt x="166" y="1479"/>
                </a:lnTo>
                <a:lnTo>
                  <a:pt x="88" y="1346"/>
                </a:lnTo>
                <a:lnTo>
                  <a:pt x="238" y="1222"/>
                </a:lnTo>
                <a:cubicBezTo>
                  <a:pt x="199" y="1126"/>
                  <a:pt x="181" y="1023"/>
                  <a:pt x="184" y="920"/>
                </a:cubicBezTo>
                <a:lnTo>
                  <a:pt x="0" y="854"/>
                </a:lnTo>
                <a:lnTo>
                  <a:pt x="27" y="702"/>
                </a:lnTo>
                <a:lnTo>
                  <a:pt x="223" y="702"/>
                </a:lnTo>
                <a:cubicBezTo>
                  <a:pt x="256" y="604"/>
                  <a:pt x="309" y="514"/>
                  <a:pt x="379" y="437"/>
                </a:cubicBezTo>
                <a:lnTo>
                  <a:pt x="281" y="269"/>
                </a:lnTo>
                <a:lnTo>
                  <a:pt x="401" y="170"/>
                </a:lnTo>
                <a:lnTo>
                  <a:pt x="551" y="294"/>
                </a:lnTo>
                <a:cubicBezTo>
                  <a:pt x="641" y="240"/>
                  <a:pt x="740" y="205"/>
                  <a:pt x="844" y="190"/>
                </a:cubicBezTo>
                <a:lnTo>
                  <a:pt x="879" y="0"/>
                </a:lnTo>
              </a:path>
            </a:pathLst>
          </a:custGeom>
          <a:solidFill>
            <a:srgbClr val="2C9B9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grpSp>
        <p:nvGrpSpPr>
          <p:cNvPr id="20" name="group 20"/>
          <p:cNvGrpSpPr/>
          <p:nvPr/>
        </p:nvGrpSpPr>
        <p:grpSpPr>
          <a:xfrm rot="21600000">
            <a:off x="8723952" y="3991473"/>
            <a:ext cx="1626547" cy="1500107"/>
            <a:chOff x="0" y="0"/>
            <a:chExt cx="1219910" cy="1125080"/>
          </a:xfrm>
        </p:grpSpPr>
        <p:sp>
          <p:nvSpPr>
            <p:cNvPr id="106" name="path"/>
            <p:cNvSpPr/>
            <p:nvPr/>
          </p:nvSpPr>
          <p:spPr>
            <a:xfrm>
              <a:off x="0" y="0"/>
              <a:ext cx="1219910" cy="1125080"/>
            </a:xfrm>
            <a:custGeom>
              <a:avLst/>
              <a:gdLst/>
              <a:ahLst/>
              <a:cxnLst/>
              <a:rect l="0" t="0" r="0" b="0"/>
              <a:pathLst>
                <a:path w="1921" h="1771">
                  <a:moveTo>
                    <a:pt x="960" y="326"/>
                  </a:moveTo>
                  <a:cubicBezTo>
                    <a:pt x="621" y="326"/>
                    <a:pt x="347" y="583"/>
                    <a:pt x="347" y="900"/>
                  </a:cubicBezTo>
                  <a:cubicBezTo>
                    <a:pt x="347" y="1217"/>
                    <a:pt x="621" y="1474"/>
                    <a:pt x="960" y="1474"/>
                  </a:cubicBezTo>
                  <a:cubicBezTo>
                    <a:pt x="1299" y="1474"/>
                    <a:pt x="1573" y="1217"/>
                    <a:pt x="1573" y="900"/>
                  </a:cubicBezTo>
                  <a:cubicBezTo>
                    <a:pt x="1573" y="583"/>
                    <a:pt x="1299" y="326"/>
                    <a:pt x="960" y="326"/>
                  </a:cubicBezTo>
                  <a:moveTo>
                    <a:pt x="881" y="0"/>
                  </a:moveTo>
                  <a:lnTo>
                    <a:pt x="1039" y="0"/>
                  </a:lnTo>
                  <a:lnTo>
                    <a:pt x="1073" y="181"/>
                  </a:lnTo>
                  <a:cubicBezTo>
                    <a:pt x="1177" y="196"/>
                    <a:pt x="1277" y="230"/>
                    <a:pt x="1367" y="281"/>
                  </a:cubicBezTo>
                  <a:lnTo>
                    <a:pt x="1518" y="163"/>
                  </a:lnTo>
                  <a:lnTo>
                    <a:pt x="1638" y="258"/>
                  </a:lnTo>
                  <a:lnTo>
                    <a:pt x="1540" y="417"/>
                  </a:lnTo>
                  <a:cubicBezTo>
                    <a:pt x="1610" y="491"/>
                    <a:pt x="1663" y="577"/>
                    <a:pt x="1696" y="671"/>
                  </a:cubicBezTo>
                  <a:lnTo>
                    <a:pt x="1893" y="671"/>
                  </a:lnTo>
                  <a:lnTo>
                    <a:pt x="1921" y="816"/>
                  </a:lnTo>
                  <a:lnTo>
                    <a:pt x="1736" y="879"/>
                  </a:lnTo>
                  <a:cubicBezTo>
                    <a:pt x="1739" y="978"/>
                    <a:pt x="1720" y="1076"/>
                    <a:pt x="1681" y="1168"/>
                  </a:cubicBezTo>
                  <a:lnTo>
                    <a:pt x="1832" y="1286"/>
                  </a:lnTo>
                  <a:lnTo>
                    <a:pt x="1753" y="1414"/>
                  </a:lnTo>
                  <a:lnTo>
                    <a:pt x="1568" y="1351"/>
                  </a:lnTo>
                  <a:cubicBezTo>
                    <a:pt x="1503" y="1428"/>
                    <a:pt x="1421" y="1492"/>
                    <a:pt x="1329" y="1539"/>
                  </a:cubicBezTo>
                  <a:lnTo>
                    <a:pt x="1363" y="1721"/>
                  </a:lnTo>
                  <a:lnTo>
                    <a:pt x="1215" y="1771"/>
                  </a:lnTo>
                  <a:lnTo>
                    <a:pt x="1117" y="1612"/>
                  </a:lnTo>
                  <a:cubicBezTo>
                    <a:pt x="1013" y="1631"/>
                    <a:pt x="907" y="1631"/>
                    <a:pt x="804" y="1612"/>
                  </a:cubicBezTo>
                  <a:lnTo>
                    <a:pt x="705" y="1771"/>
                  </a:lnTo>
                  <a:lnTo>
                    <a:pt x="557" y="1721"/>
                  </a:lnTo>
                  <a:lnTo>
                    <a:pt x="591" y="1539"/>
                  </a:lnTo>
                  <a:cubicBezTo>
                    <a:pt x="499" y="1492"/>
                    <a:pt x="417" y="1428"/>
                    <a:pt x="352" y="1351"/>
                  </a:cubicBezTo>
                  <a:lnTo>
                    <a:pt x="167" y="1414"/>
                  </a:lnTo>
                  <a:lnTo>
                    <a:pt x="88" y="1286"/>
                  </a:lnTo>
                  <a:lnTo>
                    <a:pt x="239" y="1168"/>
                  </a:lnTo>
                  <a:cubicBezTo>
                    <a:pt x="200" y="1076"/>
                    <a:pt x="182" y="978"/>
                    <a:pt x="185" y="879"/>
                  </a:cubicBezTo>
                  <a:lnTo>
                    <a:pt x="0" y="816"/>
                  </a:lnTo>
                  <a:lnTo>
                    <a:pt x="27" y="671"/>
                  </a:lnTo>
                  <a:lnTo>
                    <a:pt x="224" y="671"/>
                  </a:lnTo>
                  <a:cubicBezTo>
                    <a:pt x="257" y="577"/>
                    <a:pt x="310" y="491"/>
                    <a:pt x="380" y="417"/>
                  </a:cubicBezTo>
                  <a:lnTo>
                    <a:pt x="282" y="258"/>
                  </a:lnTo>
                  <a:lnTo>
                    <a:pt x="402" y="163"/>
                  </a:lnTo>
                  <a:lnTo>
                    <a:pt x="553" y="281"/>
                  </a:lnTo>
                  <a:cubicBezTo>
                    <a:pt x="643" y="230"/>
                    <a:pt x="743" y="196"/>
                    <a:pt x="847" y="181"/>
                  </a:cubicBezTo>
                  <a:lnTo>
                    <a:pt x="881" y="0"/>
                  </a:lnTo>
                </a:path>
                <a:path w="1921" h="1771">
                  <a:moveTo>
                    <a:pt x="337" y="884"/>
                  </a:moveTo>
                  <a:cubicBezTo>
                    <a:pt x="336" y="551"/>
                    <a:pt x="616" y="282"/>
                    <a:pt x="960" y="282"/>
                  </a:cubicBezTo>
                  <a:cubicBezTo>
                    <a:pt x="1305" y="282"/>
                    <a:pt x="1585" y="551"/>
                    <a:pt x="1585" y="884"/>
                  </a:cubicBezTo>
                  <a:cubicBezTo>
                    <a:pt x="1585" y="1217"/>
                    <a:pt x="1305" y="1487"/>
                    <a:pt x="960" y="1487"/>
                  </a:cubicBezTo>
                  <a:cubicBezTo>
                    <a:pt x="616" y="1487"/>
                    <a:pt x="336" y="1217"/>
                    <a:pt x="337" y="884"/>
                  </a:cubicBezTo>
                </a:path>
              </a:pathLst>
            </a:custGeom>
            <a:solidFill>
              <a:srgbClr val="D5D3C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  <p:sp>
          <p:nvSpPr>
            <p:cNvPr id="107" name="textbox 107"/>
            <p:cNvSpPr/>
            <p:nvPr/>
          </p:nvSpPr>
          <p:spPr>
            <a:xfrm>
              <a:off x="-12700" y="-12700"/>
              <a:ext cx="1245869" cy="118808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92000"/>
                </a:lnSpc>
              </a:pPr>
              <a:endParaRPr lang="en-US" altLang="en-US" sz="1335" dirty="0"/>
            </a:p>
            <a:p>
              <a:pPr marL="673100" eaLnBrk="0">
                <a:lnSpc>
                  <a:spcPct val="83000"/>
                </a:lnSpc>
                <a:spcBef>
                  <a:spcPts val="5"/>
                </a:spcBef>
              </a:pPr>
              <a:r>
                <a:rPr sz="2665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刺</a:t>
              </a:r>
              <a:endParaRPr lang="en-US" altLang="en-US" sz="2665" dirty="0"/>
            </a:p>
            <a:p>
              <a:pPr marL="673100" eaLnBrk="0">
                <a:lnSpc>
                  <a:spcPts val="3585"/>
                </a:lnSpc>
              </a:pPr>
              <a:r>
                <a:rPr sz="2665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激</a:t>
              </a:r>
              <a:endParaRPr lang="en-US" altLang="en-US" sz="2665" dirty="0"/>
            </a:p>
          </p:txBody>
        </p:sp>
      </p:grpSp>
      <p:sp>
        <p:nvSpPr>
          <p:cNvPr id="108" name="textbox 108"/>
          <p:cNvSpPr/>
          <p:nvPr/>
        </p:nvSpPr>
        <p:spPr>
          <a:xfrm>
            <a:off x="6472275" y="3802684"/>
            <a:ext cx="1455419" cy="9855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lang="en-US" altLang="en-US" sz="135" dirty="0"/>
          </a:p>
          <a:p>
            <a:pPr marL="17145" indent="3175" eaLnBrk="0">
              <a:lnSpc>
                <a:spcPct val="106000"/>
              </a:lnSpc>
            </a:pP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刺激胶原蛋白</a:t>
            </a:r>
            <a:r>
              <a:rPr sz="1465" spc="9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65" spc="1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成，  强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化DEJ功 </a:t>
            </a:r>
            <a:r>
              <a:rPr sz="1465" spc="1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能，  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增强细胞结 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构合力</a:t>
            </a:r>
            <a:r>
              <a:rPr sz="1465" spc="6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465" dirty="0"/>
          </a:p>
        </p:txBody>
      </p:sp>
      <p:sp>
        <p:nvSpPr>
          <p:cNvPr id="109" name="textbox 109"/>
          <p:cNvSpPr/>
          <p:nvPr/>
        </p:nvSpPr>
        <p:spPr>
          <a:xfrm>
            <a:off x="8914265" y="2912076"/>
            <a:ext cx="1409700" cy="9855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lang="en-US" altLang="en-US" sz="135" dirty="0"/>
          </a:p>
          <a:p>
            <a:pPr marL="17145" eaLnBrk="0">
              <a:lnSpc>
                <a:spcPct val="106000"/>
              </a:lnSpc>
            </a:pP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增加各个皮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肤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65" spc="6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结构层粘合力</a:t>
            </a:r>
            <a:r>
              <a:rPr sz="1465" spc="5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65" spc="-1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紧致肌肤，  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   </a:t>
            </a: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衰抗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皱</a:t>
            </a:r>
            <a:endParaRPr lang="en-US" altLang="en-US" sz="1465" dirty="0"/>
          </a:p>
        </p:txBody>
      </p:sp>
      <p:sp>
        <p:nvSpPr>
          <p:cNvPr id="110" name="textbox 110"/>
          <p:cNvSpPr/>
          <p:nvPr/>
        </p:nvSpPr>
        <p:spPr>
          <a:xfrm>
            <a:off x="1417422" y="3955863"/>
            <a:ext cx="1860125" cy="7416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35" dirty="0"/>
          </a:p>
          <a:p>
            <a:pPr marL="17145" eaLnBrk="0">
              <a:lnSpc>
                <a:spcPct val="105000"/>
              </a:lnSpc>
            </a:pP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把关皮肤组织结构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角质层到基底复活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少肌肤痕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迹</a:t>
            </a:r>
            <a:endParaRPr lang="en-US" altLang="en-US" sz="1465" dirty="0"/>
          </a:p>
        </p:txBody>
      </p:sp>
      <p:sp>
        <p:nvSpPr>
          <p:cNvPr id="111" name="textbox 111"/>
          <p:cNvSpPr/>
          <p:nvPr/>
        </p:nvSpPr>
        <p:spPr>
          <a:xfrm>
            <a:off x="4380806" y="2807682"/>
            <a:ext cx="1047325" cy="7416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9000"/>
              </a:lnSpc>
            </a:pPr>
            <a:endParaRPr lang="en-US" altLang="en-US" sz="135" dirty="0"/>
          </a:p>
          <a:p>
            <a:pPr marL="17780" indent="-635" eaLnBrk="0">
              <a:lnSpc>
                <a:spcPct val="105000"/>
              </a:lnSpc>
            </a:pP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促进胶原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蛋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65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白合成，  </a:t>
            </a:r>
            <a:r>
              <a:rPr sz="1465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 </a:t>
            </a:r>
            <a:r>
              <a:rPr sz="1465" spc="133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少细纹产</a:t>
            </a:r>
            <a:r>
              <a:rPr sz="1465" spc="107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</a:t>
            </a:r>
            <a:endParaRPr lang="en-US" altLang="en-US" sz="1465" dirty="0"/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9018DA-B2E5-171C-8898-6F11E46AAC17}"/>
              </a:ext>
            </a:extLst>
          </p:cNvPr>
          <p:cNvSpPr txBox="1"/>
          <p:nvPr/>
        </p:nvSpPr>
        <p:spPr>
          <a:xfrm>
            <a:off x="4156062" y="1116630"/>
            <a:ext cx="3575076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海葡萄提取物功效机理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4390915" y="1145539"/>
            <a:ext cx="821944" cy="606957"/>
          </a:xfrm>
          <a:prstGeom prst="rect">
            <a:avLst/>
          </a:prstGeom>
        </p:spPr>
      </p:pic>
      <p:sp>
        <p:nvSpPr>
          <p:cNvPr id="86" name="path"/>
          <p:cNvSpPr/>
          <p:nvPr/>
        </p:nvSpPr>
        <p:spPr>
          <a:xfrm>
            <a:off x="4319592" y="4036688"/>
            <a:ext cx="957257" cy="960441"/>
          </a:xfrm>
          <a:custGeom>
            <a:avLst/>
            <a:gdLst/>
            <a:ahLst/>
            <a:cxnLst/>
            <a:rect l="0" t="0" r="0" b="0"/>
            <a:pathLst>
              <a:path w="1130" h="1134">
                <a:moveTo>
                  <a:pt x="0" y="567"/>
                </a:moveTo>
                <a:cubicBezTo>
                  <a:pt x="0" y="253"/>
                  <a:pt x="253" y="0"/>
                  <a:pt x="565" y="0"/>
                </a:cubicBezTo>
                <a:cubicBezTo>
                  <a:pt x="877" y="0"/>
                  <a:pt x="1130" y="253"/>
                  <a:pt x="1130" y="567"/>
                </a:cubicBezTo>
                <a:cubicBezTo>
                  <a:pt x="1130" y="880"/>
                  <a:pt x="877" y="1134"/>
                  <a:pt x="565" y="1134"/>
                </a:cubicBezTo>
                <a:cubicBezTo>
                  <a:pt x="253" y="1134"/>
                  <a:pt x="0" y="880"/>
                  <a:pt x="0" y="567"/>
                </a:cubicBezTo>
              </a:path>
            </a:pathLst>
          </a:custGeom>
          <a:solidFill>
            <a:srgbClr val="F2F2F2">
              <a:alpha val="2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87" name="path"/>
          <p:cNvSpPr/>
          <p:nvPr/>
        </p:nvSpPr>
        <p:spPr>
          <a:xfrm>
            <a:off x="6959600" y="4036688"/>
            <a:ext cx="955683" cy="960441"/>
          </a:xfrm>
          <a:custGeom>
            <a:avLst/>
            <a:gdLst/>
            <a:ahLst/>
            <a:cxnLst/>
            <a:rect l="0" t="0" r="0" b="0"/>
            <a:pathLst>
              <a:path w="1128" h="1134">
                <a:moveTo>
                  <a:pt x="0" y="567"/>
                </a:moveTo>
                <a:cubicBezTo>
                  <a:pt x="0" y="253"/>
                  <a:pt x="252" y="0"/>
                  <a:pt x="564" y="0"/>
                </a:cubicBezTo>
                <a:cubicBezTo>
                  <a:pt x="876" y="0"/>
                  <a:pt x="1128" y="253"/>
                  <a:pt x="1128" y="567"/>
                </a:cubicBezTo>
                <a:cubicBezTo>
                  <a:pt x="1128" y="880"/>
                  <a:pt x="876" y="1134"/>
                  <a:pt x="564" y="1134"/>
                </a:cubicBezTo>
                <a:cubicBezTo>
                  <a:pt x="252" y="1134"/>
                  <a:pt x="0" y="880"/>
                  <a:pt x="0" y="567"/>
                </a:cubicBezTo>
              </a:path>
            </a:pathLst>
          </a:custGeom>
          <a:solidFill>
            <a:srgbClr val="F2F2F2">
              <a:alpha val="2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88" name="textbox 88"/>
          <p:cNvSpPr/>
          <p:nvPr/>
        </p:nvSpPr>
        <p:spPr>
          <a:xfrm>
            <a:off x="2797209" y="1253611"/>
            <a:ext cx="4905587" cy="435186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35" dirty="0"/>
          </a:p>
          <a:p>
            <a:pPr marL="2294255" eaLnBrk="0">
              <a:lnSpc>
                <a:spcPct val="93000"/>
              </a:lnSpc>
            </a:pPr>
            <a:r>
              <a:rPr sz="2135" spc="67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修</a:t>
            </a:r>
            <a:r>
              <a:rPr sz="2135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护</a:t>
            </a:r>
            <a:endParaRPr lang="en-US" altLang="en-US" sz="2135" dirty="0"/>
          </a:p>
          <a:p>
            <a:pPr marL="17145" indent="203835" eaLnBrk="0">
              <a:lnSpc>
                <a:spcPct val="135000"/>
              </a:lnSpc>
              <a:spcBef>
                <a:spcPts val="365"/>
              </a:spcBef>
              <a:tabLst>
                <a:tab pos="123190" algn="l"/>
              </a:tabLst>
            </a:pPr>
            <a:endParaRPr lang="en-US" sz="1335" dirty="0"/>
          </a:p>
          <a:p>
            <a:pPr marL="17145" indent="203835" eaLnBrk="0">
              <a:lnSpc>
                <a:spcPct val="135000"/>
              </a:lnSpc>
              <a:spcBef>
                <a:spcPts val="365"/>
              </a:spcBef>
              <a:tabLst>
                <a:tab pos="123190" algn="l"/>
              </a:tabLst>
            </a:pPr>
            <a:r>
              <a:rPr sz="1400" spc="10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亚麻酸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可提高乳状液的稳定性和粘度；作为皮肤高度吸</a:t>
            </a:r>
            <a:r>
              <a:rPr sz="1400" spc="8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收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的营</a:t>
            </a:r>
            <a:r>
              <a:rPr sz="1400" spc="5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养物质</a:t>
            </a:r>
            <a:r>
              <a:rPr lang="zh-CN" altLang="en-US" sz="1400" spc="5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5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可渗透到真皮层，显著扩张毛细血管和增加血通</a:t>
            </a:r>
            <a:r>
              <a:rPr sz="1400" spc="2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量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，并</a:t>
            </a:r>
            <a:r>
              <a:rPr lang="zh-CN" altLang="en-US"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有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助渗作用</a:t>
            </a:r>
            <a:r>
              <a:rPr lang="zh-CN" altLang="en-US"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通过触发线粒体酶作用恢复和平衡受老化影响</a:t>
            </a:r>
            <a:r>
              <a:rPr sz="1400" spc="1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细</a:t>
            </a:r>
            <a:r>
              <a:rPr sz="1400" spc="5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胞线粒体能量，减少表面皱纹，提升紧致度和肤色。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促进ATP</a:t>
            </a:r>
            <a:r>
              <a:rPr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三磷酸腺苷</a:t>
            </a:r>
            <a:r>
              <a:rPr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的合成防止内部老化的同时保护皮肤避免自由基</a:t>
            </a:r>
            <a:r>
              <a:rPr sz="1400" spc="6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r>
              <a:rPr sz="1400" spc="13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化学物质和污染导致的外部老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化</a:t>
            </a:r>
            <a:r>
              <a:rPr lang="zh-CN" altLang="en-US"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8415" indent="149225" eaLnBrk="0">
              <a:lnSpc>
                <a:spcPct val="125000"/>
              </a:lnSpc>
              <a:spcBef>
                <a:spcPts val="240"/>
              </a:spcBef>
            </a:pPr>
            <a:r>
              <a:rPr lang="en-US" sz="1400" spc="8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sz="1400" spc="8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亚油酸占13.14%人体必需的脂肪酸缺乏会导致皮肤粗糙</a:t>
            </a:r>
            <a:r>
              <a:rPr sz="1400" spc="5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sz="140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8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组织再生能力减退</a:t>
            </a:r>
            <a:r>
              <a:rPr lang="zh-CN" altLang="en-US" sz="1400" spc="8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8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增大皮肤疾病的感染性等症状。花</a:t>
            </a:r>
            <a:r>
              <a:rPr sz="1400" spc="2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生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四烯酸</a:t>
            </a:r>
            <a:r>
              <a:rPr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40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ARA</a:t>
            </a:r>
            <a:r>
              <a:rPr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是人体中重要的脂肪酸</a:t>
            </a:r>
            <a:r>
              <a:rPr lang="zh-CN" altLang="en-US"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具有促进胶原蛋白生成的</a:t>
            </a:r>
            <a:r>
              <a:rPr sz="1400" spc="6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作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用</a:t>
            </a:r>
            <a:r>
              <a:rPr lang="zh-CN" altLang="en-US" sz="140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7780" indent="200025" eaLnBrk="0">
              <a:lnSpc>
                <a:spcPct val="135000"/>
              </a:lnSpc>
              <a:spcBef>
                <a:spcPts val="25"/>
              </a:spcBef>
            </a:pPr>
            <a:r>
              <a:rPr sz="1400" spc="9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钙与镁:促进皮肤腺分泌</a:t>
            </a:r>
            <a:r>
              <a:rPr lang="zh-CN" altLang="en-US" sz="1400" spc="9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r>
              <a:rPr sz="1400" spc="9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皱纹少生、为皮肤细胞提供营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养</a:t>
            </a:r>
            <a:r>
              <a:rPr lang="zh-CN" altLang="en-US" sz="140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400" spc="12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铜:形成弹性蛋白、形成红细胞。锌:参与性腺分泌增加免</a:t>
            </a:r>
            <a:r>
              <a:rPr sz="1400" spc="1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疫</a:t>
            </a:r>
            <a:r>
              <a:rPr sz="1400" spc="9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力,提高皮肤抗病力 、促进胶原质的合成 。</a:t>
            </a:r>
            <a:r>
              <a:rPr sz="1400" spc="9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锰:参与蛋白质</a:t>
            </a:r>
            <a:r>
              <a:rPr lang="zh-CN" altLang="en-US" sz="1400" spc="9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400" spc="9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脂</a:t>
            </a:r>
            <a:r>
              <a:rPr sz="1400" spc="1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肪</a:t>
            </a:r>
            <a:r>
              <a:rPr sz="1400" spc="5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的代谢</a:t>
            </a:r>
            <a:r>
              <a:rPr sz="1400" spc="5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、</a:t>
            </a:r>
            <a:r>
              <a:rPr sz="1400" spc="5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更好的利用维生素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E</a:t>
            </a:r>
            <a:r>
              <a:rPr lang="zh-CN" altLang="en-US" sz="1400" spc="5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400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B</a:t>
            </a:r>
            <a:r>
              <a:rPr sz="1400" spc="5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2</a:t>
            </a:r>
            <a:r>
              <a:rPr lang="zh-CN" altLang="en-US" sz="1400" spc="53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：</a:t>
            </a:r>
            <a:r>
              <a:rPr sz="1400" spc="2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促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进细胞再生,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维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E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:脂溶性抗氧化剂</a:t>
            </a:r>
            <a:r>
              <a:rPr lang="zh-CN" altLang="en-US"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防色斑、调节性激素作用明显</a:t>
            </a:r>
            <a:r>
              <a:rPr sz="1400" spc="2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滋</a:t>
            </a:r>
            <a:r>
              <a:rPr sz="1400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润皮肤</a:t>
            </a:r>
            <a:r>
              <a:rPr sz="1400" spc="133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细</a:t>
            </a:r>
            <a:r>
              <a:rPr sz="1400" spc="107" dirty="0" err="1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胞</a:t>
            </a:r>
            <a:r>
              <a:rPr lang="zh-CN" altLang="en-US" sz="1400" spc="107" dirty="0"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9" name="picture 8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8083574" y="2201792"/>
            <a:ext cx="3495039" cy="3669792"/>
          </a:xfrm>
          <a:prstGeom prst="rect">
            <a:avLst/>
          </a:prstGeom>
        </p:spPr>
      </p:pic>
      <p:pic>
        <p:nvPicPr>
          <p:cNvPr id="90" name="picture 9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0" y="30479"/>
            <a:ext cx="12192000" cy="749808"/>
          </a:xfrm>
          <a:prstGeom prst="rect">
            <a:avLst/>
          </a:prstGeom>
        </p:spPr>
      </p:pic>
      <p:sp>
        <p:nvSpPr>
          <p:cNvPr id="91" name="path"/>
          <p:cNvSpPr/>
          <p:nvPr/>
        </p:nvSpPr>
        <p:spPr>
          <a:xfrm>
            <a:off x="1302511" y="3256906"/>
            <a:ext cx="955971" cy="960441"/>
          </a:xfrm>
          <a:custGeom>
            <a:avLst/>
            <a:gdLst/>
            <a:ahLst/>
            <a:cxnLst/>
            <a:rect l="0" t="0" r="0" b="0"/>
            <a:pathLst>
              <a:path w="1129" h="1134">
                <a:moveTo>
                  <a:pt x="0" y="566"/>
                </a:moveTo>
                <a:cubicBezTo>
                  <a:pt x="0" y="253"/>
                  <a:pt x="253" y="0"/>
                  <a:pt x="564" y="0"/>
                </a:cubicBezTo>
                <a:cubicBezTo>
                  <a:pt x="876" y="0"/>
                  <a:pt x="1129" y="253"/>
                  <a:pt x="1129" y="567"/>
                </a:cubicBezTo>
                <a:cubicBezTo>
                  <a:pt x="1129" y="880"/>
                  <a:pt x="876" y="1134"/>
                  <a:pt x="564" y="1134"/>
                </a:cubicBezTo>
                <a:cubicBezTo>
                  <a:pt x="253" y="1134"/>
                  <a:pt x="0" y="880"/>
                  <a:pt x="0" y="566"/>
                </a:cubicBezTo>
              </a:path>
            </a:pathLst>
          </a:custGeom>
          <a:solidFill>
            <a:srgbClr val="F2F2F2">
              <a:alpha val="2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92" name="textbox 92"/>
          <p:cNvSpPr/>
          <p:nvPr/>
        </p:nvSpPr>
        <p:spPr>
          <a:xfrm>
            <a:off x="392667" y="1752496"/>
            <a:ext cx="1975273" cy="36296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4000"/>
              </a:lnSpc>
            </a:pPr>
            <a:endParaRPr lang="en-US" altLang="en-US" sz="1400" dirty="0"/>
          </a:p>
          <a:p>
            <a:pPr marL="17780" indent="304800" eaLnBrk="0">
              <a:lnSpc>
                <a:spcPct val="127000"/>
              </a:lnSpc>
            </a:pPr>
            <a:r>
              <a:rPr sz="1400" spc="13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海葡萄藻体内含有</a:t>
            </a:r>
            <a:r>
              <a:rPr sz="1400" spc="10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多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糖、蕨藻倍半萜、蕨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藻红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素等活性物质</a:t>
            </a:r>
            <a:r>
              <a:rPr lang="zh-CN" altLang="en-US" sz="1400" spc="67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其抗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炎特</a:t>
            </a:r>
            <a:r>
              <a:rPr sz="14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 </a:t>
            </a:r>
            <a:r>
              <a:rPr sz="1400" spc="10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性可抑制促炎细胞因子</a:t>
            </a:r>
            <a:r>
              <a:rPr lang="zh-CN" altLang="en-US" sz="1400" spc="93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具有良好的清热效果。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抗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菌活性可抑制病原体、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抗</a:t>
            </a:r>
            <a:r>
              <a:rPr sz="1400" spc="13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御细菌与真</a:t>
            </a:r>
            <a:r>
              <a:rPr sz="1400" spc="10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菌</a:t>
            </a:r>
            <a:r>
              <a:rPr lang="zh-CN" altLang="en-US" sz="1400" spc="107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7145" indent="157480" eaLnBrk="0">
              <a:lnSpc>
                <a:spcPct val="128000"/>
              </a:lnSpc>
              <a:spcBef>
                <a:spcPts val="235"/>
              </a:spcBef>
            </a:pPr>
            <a:r>
              <a:rPr sz="1400" spc="93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Ω3/亚麻酸占13.89% </a:t>
            </a:r>
            <a:r>
              <a:rPr sz="1400" spc="13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</a:t>
            </a:r>
            <a:r>
              <a:rPr sz="14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sz="1400" spc="21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合成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EPA</a:t>
            </a:r>
            <a:r>
              <a:rPr sz="1400" spc="21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和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DHA</a:t>
            </a:r>
            <a:r>
              <a:rPr lang="zh-CN" altLang="en-US" sz="1400" spc="213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的前</a:t>
            </a:r>
            <a:r>
              <a:rPr sz="1400" spc="17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成</a:t>
            </a:r>
            <a:r>
              <a:rPr sz="14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分</a:t>
            </a:r>
            <a:r>
              <a:rPr lang="zh-CN" altLang="en-US" sz="14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DHA</a:t>
            </a:r>
            <a:r>
              <a:rPr sz="14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二十二碳六</a:t>
            </a:r>
            <a:r>
              <a:rPr sz="1400" spc="4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烯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酸</a:t>
            </a:r>
            <a:r>
              <a:rPr sz="1400" spc="107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4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DHA</a:t>
            </a:r>
            <a:r>
              <a:rPr sz="1400" spc="107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sz="1400" spc="10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是人体必需</a:t>
            </a:r>
            <a:r>
              <a:rPr sz="1400" spc="9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脂</a:t>
            </a:r>
            <a:r>
              <a:rPr sz="14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肪酸，对神经细胞轴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突的</a:t>
            </a:r>
            <a:r>
              <a:rPr sz="14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 </a:t>
            </a:r>
            <a:r>
              <a:rPr sz="1400" spc="13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延伸和新突起的形成有</a:t>
            </a:r>
            <a:r>
              <a:rPr sz="1400" spc="10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重</a:t>
            </a:r>
            <a:r>
              <a:rPr sz="1400" spc="13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要作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用</a:t>
            </a:r>
            <a:r>
              <a:rPr lang="zh-CN" altLang="en-US" sz="14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有抑制发炎、抗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菌功效</a:t>
            </a:r>
            <a:r>
              <a:rPr lang="zh-CN" altLang="en-US" sz="1400" spc="67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67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可用于细胞</a:t>
            </a:r>
            <a:r>
              <a:rPr sz="140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调理</a:t>
            </a:r>
            <a:r>
              <a:rPr lang="zh-CN" altLang="en-US" sz="14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3" name="textbox 93"/>
          <p:cNvSpPr/>
          <p:nvPr/>
        </p:nvSpPr>
        <p:spPr>
          <a:xfrm>
            <a:off x="8508677" y="1316966"/>
            <a:ext cx="2332567" cy="52747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400" dirty="0"/>
          </a:p>
          <a:p>
            <a:pPr marL="695960" eaLnBrk="0">
              <a:lnSpc>
                <a:spcPct val="94000"/>
              </a:lnSpc>
            </a:pPr>
            <a:r>
              <a:rPr sz="2000" spc="133" dirty="0" err="1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抗炎修</a:t>
            </a:r>
            <a:r>
              <a:rPr sz="2000" spc="80" dirty="0" err="1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护</a:t>
            </a:r>
            <a:r>
              <a:rPr lang="zh-CN" altLang="en-US" sz="200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</a:t>
            </a:r>
            <a:endParaRPr lang="en-US" altLang="en-US" sz="2000" dirty="0"/>
          </a:p>
        </p:txBody>
      </p:sp>
      <p:sp>
        <p:nvSpPr>
          <p:cNvPr id="94" name="path"/>
          <p:cNvSpPr/>
          <p:nvPr/>
        </p:nvSpPr>
        <p:spPr>
          <a:xfrm>
            <a:off x="8440843" y="1225127"/>
            <a:ext cx="560916" cy="419100"/>
          </a:xfrm>
          <a:custGeom>
            <a:avLst/>
            <a:gdLst/>
            <a:ahLst/>
            <a:cxnLst/>
            <a:rect l="0" t="0" r="0" b="0"/>
            <a:pathLst>
              <a:path w="662" h="495">
                <a:moveTo>
                  <a:pt x="605" y="445"/>
                </a:moveTo>
                <a:lnTo>
                  <a:pt x="605" y="0"/>
                </a:lnTo>
                <a:lnTo>
                  <a:pt x="472" y="0"/>
                </a:lnTo>
                <a:lnTo>
                  <a:pt x="472" y="445"/>
                </a:lnTo>
                <a:lnTo>
                  <a:pt x="395" y="445"/>
                </a:lnTo>
                <a:lnTo>
                  <a:pt x="395" y="274"/>
                </a:lnTo>
                <a:lnTo>
                  <a:pt x="262" y="274"/>
                </a:lnTo>
                <a:lnTo>
                  <a:pt x="262" y="445"/>
                </a:lnTo>
                <a:lnTo>
                  <a:pt x="190" y="445"/>
                </a:lnTo>
                <a:lnTo>
                  <a:pt x="190" y="121"/>
                </a:lnTo>
                <a:lnTo>
                  <a:pt x="57" y="121"/>
                </a:lnTo>
                <a:lnTo>
                  <a:pt x="57" y="445"/>
                </a:lnTo>
                <a:lnTo>
                  <a:pt x="0" y="445"/>
                </a:lnTo>
                <a:lnTo>
                  <a:pt x="0" y="495"/>
                </a:lnTo>
                <a:lnTo>
                  <a:pt x="662" y="495"/>
                </a:lnTo>
                <a:lnTo>
                  <a:pt x="662" y="445"/>
                </a:lnTo>
                <a:lnTo>
                  <a:pt x="605" y="445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95" name="path"/>
          <p:cNvSpPr/>
          <p:nvPr/>
        </p:nvSpPr>
        <p:spPr>
          <a:xfrm>
            <a:off x="762001" y="1141306"/>
            <a:ext cx="535092" cy="540172"/>
          </a:xfrm>
          <a:custGeom>
            <a:avLst/>
            <a:gdLst/>
            <a:ahLst/>
            <a:cxnLst/>
            <a:rect l="0" t="0" r="0" b="0"/>
            <a:pathLst>
              <a:path w="631" h="637">
                <a:moveTo>
                  <a:pt x="313" y="0"/>
                </a:moveTo>
                <a:cubicBezTo>
                  <a:pt x="141" y="0"/>
                  <a:pt x="0" y="142"/>
                  <a:pt x="0" y="321"/>
                </a:cubicBezTo>
                <a:cubicBezTo>
                  <a:pt x="0" y="495"/>
                  <a:pt x="141" y="637"/>
                  <a:pt x="313" y="637"/>
                </a:cubicBezTo>
                <a:cubicBezTo>
                  <a:pt x="490" y="637"/>
                  <a:pt x="631" y="495"/>
                  <a:pt x="631" y="321"/>
                </a:cubicBezTo>
                <a:cubicBezTo>
                  <a:pt x="631" y="142"/>
                  <a:pt x="490" y="0"/>
                  <a:pt x="313" y="0"/>
                </a:cubicBezTo>
                <a:moveTo>
                  <a:pt x="313" y="585"/>
                </a:moveTo>
                <a:cubicBezTo>
                  <a:pt x="167" y="585"/>
                  <a:pt x="52" y="469"/>
                  <a:pt x="52" y="321"/>
                </a:cubicBezTo>
                <a:cubicBezTo>
                  <a:pt x="52" y="174"/>
                  <a:pt x="167" y="52"/>
                  <a:pt x="313" y="52"/>
                </a:cubicBezTo>
                <a:cubicBezTo>
                  <a:pt x="459" y="52"/>
                  <a:pt x="579" y="174"/>
                  <a:pt x="579" y="321"/>
                </a:cubicBezTo>
                <a:cubicBezTo>
                  <a:pt x="579" y="469"/>
                  <a:pt x="459" y="585"/>
                  <a:pt x="313" y="585"/>
                </a:cubicBezTo>
              </a:path>
              <a:path w="631" h="637">
                <a:moveTo>
                  <a:pt x="389" y="467"/>
                </a:moveTo>
                <a:cubicBezTo>
                  <a:pt x="389" y="152"/>
                  <a:pt x="389" y="152"/>
                  <a:pt x="389" y="152"/>
                </a:cubicBezTo>
                <a:cubicBezTo>
                  <a:pt x="169" y="373"/>
                  <a:pt x="169" y="373"/>
                  <a:pt x="169" y="373"/>
                </a:cubicBezTo>
                <a:cubicBezTo>
                  <a:pt x="320" y="373"/>
                  <a:pt x="389" y="467"/>
                  <a:pt x="389" y="467"/>
                </a:cubicBezTo>
              </a:path>
            </a:pathLst>
          </a:custGeom>
          <a:solidFill>
            <a:srgbClr val="031D0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96" name="textbox 96"/>
          <p:cNvSpPr/>
          <p:nvPr/>
        </p:nvSpPr>
        <p:spPr>
          <a:xfrm>
            <a:off x="1401203" y="1283249"/>
            <a:ext cx="590125" cy="33866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35" dirty="0"/>
          </a:p>
          <a:p>
            <a:pPr marL="17145" eaLnBrk="0">
              <a:lnSpc>
                <a:spcPct val="94000"/>
              </a:lnSpc>
            </a:pPr>
            <a:r>
              <a:rPr sz="2135" spc="67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</a:t>
            </a:r>
            <a:r>
              <a:rPr sz="2135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炎</a:t>
            </a:r>
            <a:endParaRPr lang="en-US" altLang="en-US" sz="213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2"/>
          <p:cNvSpPr/>
          <p:nvPr/>
        </p:nvSpPr>
        <p:spPr>
          <a:xfrm>
            <a:off x="6223948" y="1092658"/>
            <a:ext cx="4692227" cy="75268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r" eaLnBrk="0">
              <a:lnSpc>
                <a:spcPct val="95000"/>
              </a:lnSpc>
            </a:pPr>
            <a:r>
              <a:rPr sz="2400" spc="-67" dirty="0" err="1">
                <a:solidFill>
                  <a:srgbClr val="031D0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抗氧化，清除自由</a:t>
            </a:r>
            <a:r>
              <a:rPr sz="2400" dirty="0" err="1">
                <a:solidFill>
                  <a:srgbClr val="031D0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</a:t>
            </a:r>
            <a:endParaRPr lang="en-US" sz="2400" dirty="0">
              <a:solidFill>
                <a:srgbClr val="031D0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eaLnBrk="0">
              <a:lnSpc>
                <a:spcPct val="95000"/>
              </a:lnSpc>
            </a:pPr>
            <a:r>
              <a:rPr lang="zh-CN" altLang="en-US" sz="2400" dirty="0">
                <a:solidFill>
                  <a:srgbClr val="031D0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检测报告</a:t>
            </a:r>
            <a:endParaRPr lang="en-US" altLang="en-US" sz="2400" dirty="0"/>
          </a:p>
        </p:txBody>
      </p:sp>
      <p:pic>
        <p:nvPicPr>
          <p:cNvPr id="113" name="picture 1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7004304" y="1049579"/>
            <a:ext cx="946235" cy="677620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7004304" y="1996491"/>
            <a:ext cx="4019295" cy="4616704"/>
          </a:xfrm>
          <a:prstGeom prst="rect">
            <a:avLst/>
          </a:prstGeom>
        </p:spPr>
      </p:pic>
      <p:sp>
        <p:nvSpPr>
          <p:cNvPr id="115" name="rect"/>
          <p:cNvSpPr/>
          <p:nvPr/>
        </p:nvSpPr>
        <p:spPr>
          <a:xfrm>
            <a:off x="4037583" y="5646555"/>
            <a:ext cx="391853" cy="391516"/>
          </a:xfrm>
          <a:prstGeom prst="rect">
            <a:avLst/>
          </a:prstGeom>
          <a:solidFill>
            <a:srgbClr val="FFFFFF">
              <a:alpha val="54509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116" name="rect"/>
          <p:cNvSpPr/>
          <p:nvPr/>
        </p:nvSpPr>
        <p:spPr>
          <a:xfrm>
            <a:off x="4045711" y="5655106"/>
            <a:ext cx="375175" cy="374429"/>
          </a:xfrm>
          <a:prstGeom prst="rect">
            <a:avLst/>
          </a:prstGeom>
          <a:solidFill>
            <a:srgbClr val="FFFFFF">
              <a:alpha val="54509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117" name="textbox 117"/>
          <p:cNvSpPr/>
          <p:nvPr/>
        </p:nvSpPr>
        <p:spPr>
          <a:xfrm>
            <a:off x="425433" y="3496123"/>
            <a:ext cx="5670567" cy="27288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35" dirty="0"/>
          </a:p>
          <a:p>
            <a:pPr marL="17145" indent="320675" eaLnBrk="0">
              <a:lnSpc>
                <a:spcPct val="125000"/>
              </a:lnSpc>
            </a:pPr>
            <a:r>
              <a:rPr sz="1400" spc="93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过多的活性氧自由基对吞噬细胞本身及其它细胞、组织及</a:t>
            </a:r>
            <a:r>
              <a:rPr sz="1400" spc="4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生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物大分子有破坏作用</a:t>
            </a:r>
            <a:r>
              <a:rPr lang="zh-CN" altLang="en-US" sz="1400" spc="10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而脂质过氧化加速又可造成正</a:t>
            </a:r>
            <a:r>
              <a:rPr sz="1400" spc="53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常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细胞的</a:t>
            </a:r>
            <a:r>
              <a:rPr sz="1400" spc="6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破坏和死亡。海藻多糖不仅具有清除活性氧的作用，</a:t>
            </a:r>
            <a:r>
              <a:rPr sz="1400" spc="53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还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能够显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著降低脂质过氧化物</a:t>
            </a:r>
            <a:r>
              <a:rPr sz="1400" spc="10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LPO</a:t>
            </a:r>
            <a:r>
              <a:rPr sz="1400" spc="10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的含量，提高过氧化物酶</a:t>
            </a:r>
            <a:r>
              <a:rPr sz="1400" spc="6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CAT)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和超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氧化物歧化酶</a:t>
            </a:r>
            <a:r>
              <a:rPr sz="1400" spc="10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SOD</a:t>
            </a:r>
            <a:r>
              <a:rPr sz="1400" spc="10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的活性</a:t>
            </a:r>
            <a:r>
              <a:rPr lang="zh-CN" altLang="en-US" sz="1400" spc="10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具有清除过多自由基与抗脂</a:t>
            </a:r>
            <a:r>
              <a:rPr sz="1400" spc="6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质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过氧</a:t>
            </a:r>
            <a:r>
              <a:rPr sz="1400" spc="10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化的作用</a:t>
            </a:r>
            <a:r>
              <a:rPr lang="zh-CN" altLang="en-US" sz="1400" spc="10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8415" eaLnBrk="0">
              <a:lnSpc>
                <a:spcPct val="99000"/>
              </a:lnSpc>
              <a:spcBef>
                <a:spcPts val="1605"/>
              </a:spcBef>
            </a:pPr>
            <a:r>
              <a:rPr sz="1400" spc="93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钝顶螺旋藻多糖能显著增强机体抗氧化及抗自由基损伤的能力</a:t>
            </a:r>
            <a:r>
              <a:rPr sz="1400" spc="6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400" spc="12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其机制可能是通过促进机体对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SOD</a:t>
            </a:r>
            <a:r>
              <a:rPr sz="1400" spc="12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GSH</a:t>
            </a:r>
            <a:r>
              <a:rPr sz="1400" spc="12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一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Px</a:t>
            </a:r>
            <a:r>
              <a:rPr sz="1400" spc="12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400" spc="12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谷胧甘肤过</a:t>
            </a:r>
            <a:r>
              <a:rPr sz="1400" spc="53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氧</a:t>
            </a:r>
            <a:r>
              <a:rPr sz="1400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化</a:t>
            </a:r>
            <a:r>
              <a:rPr sz="1400" spc="147" dirty="0" err="1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物酶</a:t>
            </a:r>
            <a:r>
              <a:rPr sz="1400" spc="14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)及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GSH</a:t>
            </a:r>
            <a:r>
              <a:rPr sz="1400" spc="14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等的生物合成而增强机体清除自由基的能</a:t>
            </a:r>
            <a:r>
              <a:rPr sz="1400" spc="2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力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8" name="picture 1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0" y="30479"/>
            <a:ext cx="12192000" cy="749808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00000">
            <a:off x="48125" y="908219"/>
            <a:ext cx="3781500" cy="23782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"/>
          <p:cNvSpPr/>
          <p:nvPr/>
        </p:nvSpPr>
        <p:spPr>
          <a:xfrm>
            <a:off x="4037583" y="5646555"/>
            <a:ext cx="391853" cy="391516"/>
          </a:xfrm>
          <a:prstGeom prst="rect">
            <a:avLst/>
          </a:prstGeom>
          <a:solidFill>
            <a:srgbClr val="FFFFFF">
              <a:alpha val="54509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121" name="rect"/>
          <p:cNvSpPr/>
          <p:nvPr/>
        </p:nvSpPr>
        <p:spPr>
          <a:xfrm>
            <a:off x="4045711" y="5655106"/>
            <a:ext cx="375175" cy="374429"/>
          </a:xfrm>
          <a:prstGeom prst="rect">
            <a:avLst/>
          </a:prstGeom>
          <a:solidFill>
            <a:srgbClr val="FFFFFF">
              <a:alpha val="54509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122" name="picture 1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191838" y="4812166"/>
            <a:ext cx="1304137" cy="1304137"/>
          </a:xfrm>
          <a:prstGeom prst="rect">
            <a:avLst/>
          </a:prstGeom>
        </p:spPr>
      </p:pic>
      <p:sp>
        <p:nvSpPr>
          <p:cNvPr id="123" name="textbox 123"/>
          <p:cNvSpPr/>
          <p:nvPr/>
        </p:nvSpPr>
        <p:spPr>
          <a:xfrm>
            <a:off x="512793" y="2786453"/>
            <a:ext cx="5546003" cy="35229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61595" eaLnBrk="0">
              <a:lnSpc>
                <a:spcPct val="91000"/>
              </a:lnSpc>
            </a:pP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皮肤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是抵挡紫外线照射的第一道防线，而皮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7145" eaLnBrk="0">
              <a:lnSpc>
                <a:spcPct val="83000"/>
              </a:lnSpc>
              <a:spcBef>
                <a:spcPts val="1595"/>
              </a:spcBef>
            </a:pP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肤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长期暴露在紫外线辐射下将会出现红斑、表皮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8415" eaLnBrk="0">
              <a:lnSpc>
                <a:spcPts val="3345"/>
              </a:lnSpc>
            </a:pPr>
            <a:r>
              <a:rPr sz="1400" spc="-5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增生、皱纹和炎症反应等症状。根据波长的不</a:t>
            </a:r>
            <a:r>
              <a:rPr sz="1400" spc="-2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同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0320" eaLnBrk="0">
              <a:lnSpc>
                <a:spcPts val="3345"/>
              </a:lnSpc>
            </a:pPr>
            <a:r>
              <a:rPr sz="1400" spc="-4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紫外线可分为 UVA、UVB 和 U</a:t>
            </a:r>
            <a:r>
              <a:rPr sz="1400" spc="-2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V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C</a:t>
            </a:r>
            <a:r>
              <a:rPr sz="1400" spc="-4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3 种。  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UVB</a:t>
            </a:r>
            <a:r>
              <a:rPr sz="1400" spc="-4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具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7780" eaLnBrk="0">
              <a:lnSpc>
                <a:spcPts val="3345"/>
              </a:lnSpc>
            </a:pP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有中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等波长，与其他 2 种亚型相比，其被认为会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8415" eaLnBrk="0">
              <a:lnSpc>
                <a:spcPct val="91000"/>
              </a:lnSpc>
              <a:spcBef>
                <a:spcPts val="1760"/>
              </a:spcBef>
            </a:pP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给人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类带来更多的细胞压力。藻类相较于其他海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8415" eaLnBrk="0">
              <a:lnSpc>
                <a:spcPct val="91000"/>
              </a:lnSpc>
              <a:spcBef>
                <a:spcPts val="1600"/>
              </a:spcBef>
            </a:pPr>
            <a:r>
              <a:rPr sz="1400" spc="-5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洋生物而言，已被证实是1种很好的光保护剂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来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源。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rtl="0" eaLnBrk="0">
              <a:lnSpc>
                <a:spcPct val="104000"/>
              </a:lnSpc>
            </a:pP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8415" eaLnBrk="0">
              <a:lnSpc>
                <a:spcPct val="121000"/>
              </a:lnSpc>
            </a:pP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清除自由基，提高过氧化物酶(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CAT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)和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超氧化物歧化酶(SOD) 的活性表现出 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具有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光保护作用 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6855967" y="1697567"/>
            <a:ext cx="3772237" cy="3811692"/>
            <a:chOff x="0" y="0"/>
            <a:chExt cx="2829178" cy="2858769"/>
          </a:xfrm>
        </p:grpSpPr>
        <p:sp>
          <p:nvSpPr>
            <p:cNvPr id="124" name="path"/>
            <p:cNvSpPr/>
            <p:nvPr/>
          </p:nvSpPr>
          <p:spPr>
            <a:xfrm>
              <a:off x="728472" y="806450"/>
              <a:ext cx="2100706" cy="2052319"/>
            </a:xfrm>
            <a:custGeom>
              <a:avLst/>
              <a:gdLst/>
              <a:ahLst/>
              <a:cxnLst/>
              <a:rect l="0" t="0" r="0" b="0"/>
              <a:pathLst>
                <a:path w="3308" h="3231">
                  <a:moveTo>
                    <a:pt x="0" y="1616"/>
                  </a:moveTo>
                  <a:cubicBezTo>
                    <a:pt x="0" y="723"/>
                    <a:pt x="740" y="0"/>
                    <a:pt x="1654" y="0"/>
                  </a:cubicBezTo>
                  <a:cubicBezTo>
                    <a:pt x="2567" y="0"/>
                    <a:pt x="3308" y="723"/>
                    <a:pt x="3308" y="1616"/>
                  </a:cubicBezTo>
                  <a:cubicBezTo>
                    <a:pt x="3308" y="2508"/>
                    <a:pt x="2567" y="3231"/>
                    <a:pt x="1654" y="3231"/>
                  </a:cubicBezTo>
                  <a:cubicBezTo>
                    <a:pt x="740" y="3231"/>
                    <a:pt x="0" y="2508"/>
                    <a:pt x="0" y="1616"/>
                  </a:cubicBezTo>
                  <a:moveTo>
                    <a:pt x="158" y="1616"/>
                  </a:moveTo>
                  <a:cubicBezTo>
                    <a:pt x="157" y="2421"/>
                    <a:pt x="827" y="3074"/>
                    <a:pt x="1654" y="3074"/>
                  </a:cubicBezTo>
                  <a:cubicBezTo>
                    <a:pt x="2480" y="3074"/>
                    <a:pt x="3150" y="2421"/>
                    <a:pt x="3150" y="1616"/>
                  </a:cubicBezTo>
                  <a:cubicBezTo>
                    <a:pt x="3150" y="810"/>
                    <a:pt x="2480" y="157"/>
                    <a:pt x="1654" y="157"/>
                  </a:cubicBezTo>
                  <a:cubicBezTo>
                    <a:pt x="827" y="157"/>
                    <a:pt x="157" y="810"/>
                    <a:pt x="158" y="1616"/>
                  </a:cubicBezTo>
                </a:path>
              </a:pathLst>
            </a:custGeom>
            <a:solidFill>
              <a:srgbClr val="031D05">
                <a:alpha val="7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  <p:sp>
          <p:nvSpPr>
            <p:cNvPr id="125" name="path"/>
            <p:cNvSpPr/>
            <p:nvPr/>
          </p:nvSpPr>
          <p:spPr>
            <a:xfrm>
              <a:off x="774192" y="851243"/>
              <a:ext cx="2009139" cy="1962733"/>
            </a:xfrm>
            <a:custGeom>
              <a:avLst/>
              <a:gdLst/>
              <a:ahLst/>
              <a:cxnLst/>
              <a:rect l="0" t="0" r="0" b="0"/>
              <a:pathLst>
                <a:path w="3163" h="3090">
                  <a:moveTo>
                    <a:pt x="0" y="1545"/>
                  </a:moveTo>
                  <a:cubicBezTo>
                    <a:pt x="0" y="691"/>
                    <a:pt x="708" y="0"/>
                    <a:pt x="1582" y="0"/>
                  </a:cubicBezTo>
                  <a:cubicBezTo>
                    <a:pt x="2455" y="0"/>
                    <a:pt x="3163" y="691"/>
                    <a:pt x="3163" y="1545"/>
                  </a:cubicBezTo>
                  <a:cubicBezTo>
                    <a:pt x="3163" y="2398"/>
                    <a:pt x="2455" y="3090"/>
                    <a:pt x="1582" y="3090"/>
                  </a:cubicBezTo>
                  <a:cubicBezTo>
                    <a:pt x="708" y="3090"/>
                    <a:pt x="0" y="2398"/>
                    <a:pt x="0" y="1545"/>
                  </a:cubicBezTo>
                </a:path>
              </a:pathLst>
            </a:custGeom>
            <a:solidFill>
              <a:srgbClr val="031D05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  <p:sp>
          <p:nvSpPr>
            <p:cNvPr id="126" name="path"/>
            <p:cNvSpPr/>
            <p:nvPr/>
          </p:nvSpPr>
          <p:spPr>
            <a:xfrm>
              <a:off x="0" y="0"/>
              <a:ext cx="1500759" cy="1399539"/>
            </a:xfrm>
            <a:custGeom>
              <a:avLst/>
              <a:gdLst/>
              <a:ahLst/>
              <a:cxnLst/>
              <a:rect l="0" t="0" r="0" b="0"/>
              <a:pathLst>
                <a:path w="2363" h="2203">
                  <a:moveTo>
                    <a:pt x="0" y="1102"/>
                  </a:moveTo>
                  <a:cubicBezTo>
                    <a:pt x="0" y="493"/>
                    <a:pt x="529" y="0"/>
                    <a:pt x="1181" y="0"/>
                  </a:cubicBezTo>
                  <a:cubicBezTo>
                    <a:pt x="1834" y="0"/>
                    <a:pt x="2363" y="493"/>
                    <a:pt x="2363" y="1102"/>
                  </a:cubicBezTo>
                  <a:cubicBezTo>
                    <a:pt x="2363" y="1710"/>
                    <a:pt x="1834" y="2203"/>
                    <a:pt x="1181" y="2203"/>
                  </a:cubicBezTo>
                  <a:cubicBezTo>
                    <a:pt x="529" y="2203"/>
                    <a:pt x="0" y="1710"/>
                    <a:pt x="0" y="1102"/>
                  </a:cubicBezTo>
                </a:path>
              </a:pathLst>
            </a:custGeom>
            <a:solidFill>
              <a:srgbClr val="031D05">
                <a:alpha val="9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27" name="picture 1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0" y="30479"/>
            <a:ext cx="12192000" cy="74980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21600000">
            <a:off x="9247378" y="1697788"/>
            <a:ext cx="2368041" cy="2261225"/>
            <a:chOff x="0" y="0"/>
            <a:chExt cx="1776031" cy="1695919"/>
          </a:xfrm>
        </p:grpSpPr>
        <p:sp>
          <p:nvSpPr>
            <p:cNvPr id="128" name="path"/>
            <p:cNvSpPr/>
            <p:nvPr/>
          </p:nvSpPr>
          <p:spPr>
            <a:xfrm>
              <a:off x="81851" y="77939"/>
              <a:ext cx="1694180" cy="1617980"/>
            </a:xfrm>
            <a:custGeom>
              <a:avLst/>
              <a:gdLst/>
              <a:ahLst/>
              <a:cxnLst/>
              <a:rect l="0" t="0" r="0" b="0"/>
              <a:pathLst>
                <a:path w="2668" h="2548">
                  <a:moveTo>
                    <a:pt x="0" y="1275"/>
                  </a:moveTo>
                  <a:cubicBezTo>
                    <a:pt x="0" y="570"/>
                    <a:pt x="597" y="0"/>
                    <a:pt x="1334" y="0"/>
                  </a:cubicBezTo>
                  <a:cubicBezTo>
                    <a:pt x="2070" y="0"/>
                    <a:pt x="2668" y="570"/>
                    <a:pt x="2668" y="1274"/>
                  </a:cubicBezTo>
                  <a:cubicBezTo>
                    <a:pt x="2668" y="1977"/>
                    <a:pt x="2070" y="2548"/>
                    <a:pt x="1334" y="2548"/>
                  </a:cubicBezTo>
                  <a:cubicBezTo>
                    <a:pt x="597" y="2548"/>
                    <a:pt x="0" y="1977"/>
                    <a:pt x="0" y="1275"/>
                  </a:cubicBezTo>
                </a:path>
              </a:pathLst>
            </a:custGeom>
            <a:solidFill>
              <a:srgbClr val="031D05">
                <a:alpha val="4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  <p:sp>
          <p:nvSpPr>
            <p:cNvPr id="129" name="path"/>
            <p:cNvSpPr/>
            <p:nvPr/>
          </p:nvSpPr>
          <p:spPr>
            <a:xfrm>
              <a:off x="0" y="0"/>
              <a:ext cx="273329" cy="273329"/>
            </a:xfrm>
            <a:custGeom>
              <a:avLst/>
              <a:gdLst/>
              <a:ahLst/>
              <a:cxnLst/>
              <a:rect l="0" t="0" r="0" b="0"/>
              <a:pathLst>
                <a:path w="430" h="430">
                  <a:moveTo>
                    <a:pt x="0" y="214"/>
                  </a:moveTo>
                  <a:cubicBezTo>
                    <a:pt x="0" y="96"/>
                    <a:pt x="96" y="0"/>
                    <a:pt x="215" y="0"/>
                  </a:cubicBezTo>
                  <a:cubicBezTo>
                    <a:pt x="334" y="0"/>
                    <a:pt x="430" y="96"/>
                    <a:pt x="430" y="215"/>
                  </a:cubicBezTo>
                  <a:cubicBezTo>
                    <a:pt x="430" y="334"/>
                    <a:pt x="334" y="430"/>
                    <a:pt x="215" y="430"/>
                  </a:cubicBezTo>
                  <a:cubicBezTo>
                    <a:pt x="96" y="430"/>
                    <a:pt x="0" y="334"/>
                    <a:pt x="0" y="214"/>
                  </a:cubicBezTo>
                </a:path>
              </a:pathLst>
            </a:custGeom>
            <a:solidFill>
              <a:srgbClr val="031D05">
                <a:alpha val="8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30" name="picture 1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6558330" y="3464339"/>
            <a:ext cx="1563961" cy="159952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21600000">
            <a:off x="7379242" y="5092531"/>
            <a:ext cx="1231509" cy="1765468"/>
            <a:chOff x="0" y="0"/>
            <a:chExt cx="923632" cy="1324101"/>
          </a:xfrm>
        </p:grpSpPr>
        <p:pic>
          <p:nvPicPr>
            <p:cNvPr id="131" name="picture 13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1600000">
              <a:off x="0" y="423049"/>
              <a:ext cx="923632" cy="901052"/>
            </a:xfrm>
            <a:prstGeom prst="rect">
              <a:avLst/>
            </a:prstGeom>
          </p:spPr>
        </p:pic>
        <p:sp>
          <p:nvSpPr>
            <p:cNvPr id="132" name="path"/>
            <p:cNvSpPr/>
            <p:nvPr/>
          </p:nvSpPr>
          <p:spPr>
            <a:xfrm>
              <a:off x="331317" y="0"/>
              <a:ext cx="377621" cy="377608"/>
            </a:xfrm>
            <a:custGeom>
              <a:avLst/>
              <a:gdLst/>
              <a:ahLst/>
              <a:cxnLst/>
              <a:rect l="0" t="0" r="0" b="0"/>
              <a:pathLst>
                <a:path w="594" h="594">
                  <a:moveTo>
                    <a:pt x="0" y="297"/>
                  </a:moveTo>
                  <a:cubicBezTo>
                    <a:pt x="0" y="133"/>
                    <a:pt x="133" y="0"/>
                    <a:pt x="297" y="0"/>
                  </a:cubicBezTo>
                  <a:cubicBezTo>
                    <a:pt x="461" y="0"/>
                    <a:pt x="594" y="133"/>
                    <a:pt x="594" y="297"/>
                  </a:cubicBezTo>
                  <a:cubicBezTo>
                    <a:pt x="594" y="461"/>
                    <a:pt x="461" y="594"/>
                    <a:pt x="297" y="594"/>
                  </a:cubicBezTo>
                  <a:cubicBezTo>
                    <a:pt x="133" y="594"/>
                    <a:pt x="0" y="461"/>
                    <a:pt x="0" y="297"/>
                  </a:cubicBezTo>
                </a:path>
              </a:pathLst>
            </a:custGeom>
            <a:solidFill>
              <a:srgbClr val="031D05">
                <a:alpha val="8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2400"/>
            </a:p>
          </p:txBody>
        </p:sp>
        <p:pic>
          <p:nvPicPr>
            <p:cNvPr id="133" name="picture 13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1600000">
              <a:off x="557377" y="621816"/>
              <a:ext cx="167144" cy="167144"/>
            </a:xfrm>
            <a:prstGeom prst="rect">
              <a:avLst/>
            </a:prstGeom>
          </p:spPr>
        </p:pic>
      </p:grpSp>
      <p:sp>
        <p:nvSpPr>
          <p:cNvPr id="134" name="textbox 134"/>
          <p:cNvSpPr/>
          <p:nvPr/>
        </p:nvSpPr>
        <p:spPr>
          <a:xfrm>
            <a:off x="1530993" y="1784350"/>
            <a:ext cx="2304627" cy="53932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27000"/>
              </a:lnSpc>
            </a:pPr>
            <a:endParaRPr lang="en-US" altLang="en-US" sz="400" dirty="0"/>
          </a:p>
          <a:p>
            <a:pPr marL="454660" eaLnBrk="0">
              <a:lnSpc>
                <a:spcPct val="91000"/>
              </a:lnSpc>
              <a:spcBef>
                <a:spcPts val="5"/>
              </a:spcBef>
              <a:tabLst>
                <a:tab pos="666750" algn="l"/>
              </a:tabLst>
            </a:pPr>
            <a:r>
              <a:rPr sz="3200" dirty="0">
                <a:solidFill>
                  <a:srgbClr val="031D0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3200" spc="-13" dirty="0">
                <a:solidFill>
                  <a:srgbClr val="031D0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抗光老化</a:t>
            </a:r>
            <a:endParaRPr lang="en-US" altLang="en-US" sz="3200" dirty="0"/>
          </a:p>
        </p:txBody>
      </p:sp>
      <p:sp>
        <p:nvSpPr>
          <p:cNvPr id="135" name="path"/>
          <p:cNvSpPr/>
          <p:nvPr/>
        </p:nvSpPr>
        <p:spPr>
          <a:xfrm>
            <a:off x="1547927" y="1801283"/>
            <a:ext cx="438149" cy="444500"/>
          </a:xfrm>
          <a:custGeom>
            <a:avLst/>
            <a:gdLst/>
            <a:ahLst/>
            <a:cxnLst/>
            <a:rect l="0" t="0" r="0" b="0"/>
            <a:pathLst>
              <a:path w="517" h="525">
                <a:moveTo>
                  <a:pt x="384" y="32"/>
                </a:moveTo>
                <a:cubicBezTo>
                  <a:pt x="322" y="1"/>
                  <a:pt x="262" y="0"/>
                  <a:pt x="2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2"/>
                  <a:pt x="0" y="122"/>
                  <a:pt x="0" y="122"/>
                </a:cubicBezTo>
                <a:cubicBezTo>
                  <a:pt x="255" y="122"/>
                  <a:pt x="255" y="122"/>
                  <a:pt x="255" y="122"/>
                </a:cubicBezTo>
                <a:cubicBezTo>
                  <a:pt x="256" y="122"/>
                  <a:pt x="293" y="123"/>
                  <a:pt x="327" y="142"/>
                </a:cubicBezTo>
                <a:cubicBezTo>
                  <a:pt x="373" y="165"/>
                  <a:pt x="395" y="204"/>
                  <a:pt x="395" y="264"/>
                </a:cubicBezTo>
                <a:cubicBezTo>
                  <a:pt x="395" y="322"/>
                  <a:pt x="375" y="360"/>
                  <a:pt x="331" y="382"/>
                </a:cubicBezTo>
                <a:cubicBezTo>
                  <a:pt x="295" y="402"/>
                  <a:pt x="255" y="402"/>
                  <a:pt x="255" y="402"/>
                </a:cubicBezTo>
                <a:cubicBezTo>
                  <a:pt x="0" y="402"/>
                  <a:pt x="0" y="402"/>
                  <a:pt x="0" y="402"/>
                </a:cubicBezTo>
                <a:cubicBezTo>
                  <a:pt x="0" y="525"/>
                  <a:pt x="0" y="525"/>
                  <a:pt x="0" y="525"/>
                </a:cubicBezTo>
                <a:cubicBezTo>
                  <a:pt x="255" y="525"/>
                  <a:pt x="255" y="525"/>
                  <a:pt x="255" y="525"/>
                </a:cubicBezTo>
                <a:cubicBezTo>
                  <a:pt x="262" y="525"/>
                  <a:pt x="322" y="525"/>
                  <a:pt x="382" y="494"/>
                </a:cubicBezTo>
                <a:cubicBezTo>
                  <a:pt x="470" y="450"/>
                  <a:pt x="517" y="370"/>
                  <a:pt x="517" y="264"/>
                </a:cubicBezTo>
                <a:cubicBezTo>
                  <a:pt x="517" y="158"/>
                  <a:pt x="470" y="76"/>
                  <a:pt x="384" y="32"/>
                </a:cubicBezTo>
                <a:moveTo>
                  <a:pt x="94" y="91"/>
                </a:moveTo>
                <a:cubicBezTo>
                  <a:pt x="34" y="91"/>
                  <a:pt x="34" y="91"/>
                  <a:pt x="34" y="91"/>
                </a:cubicBezTo>
                <a:cubicBezTo>
                  <a:pt x="34" y="30"/>
                  <a:pt x="34" y="30"/>
                  <a:pt x="34" y="30"/>
                </a:cubicBezTo>
                <a:cubicBezTo>
                  <a:pt x="94" y="30"/>
                  <a:pt x="94" y="30"/>
                  <a:pt x="94" y="30"/>
                </a:cubicBezTo>
                <a:lnTo>
                  <a:pt x="94" y="91"/>
                </a:lnTo>
                <a:close/>
                <a:moveTo>
                  <a:pt x="94" y="495"/>
                </a:moveTo>
                <a:cubicBezTo>
                  <a:pt x="34" y="495"/>
                  <a:pt x="34" y="495"/>
                  <a:pt x="34" y="495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94" y="433"/>
                  <a:pt x="94" y="433"/>
                  <a:pt x="94" y="433"/>
                </a:cubicBezTo>
                <a:lnTo>
                  <a:pt x="94" y="495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136" name="path"/>
          <p:cNvSpPr/>
          <p:nvPr/>
        </p:nvSpPr>
        <p:spPr>
          <a:xfrm>
            <a:off x="1" y="779882"/>
            <a:ext cx="748063" cy="747741"/>
          </a:xfrm>
          <a:custGeom>
            <a:avLst/>
            <a:gdLst/>
            <a:ahLst/>
            <a:cxnLst/>
            <a:rect l="0" t="0" r="0" b="0"/>
            <a:pathLst>
              <a:path w="883" h="883">
                <a:moveTo>
                  <a:pt x="0" y="442"/>
                </a:moveTo>
                <a:cubicBezTo>
                  <a:pt x="0" y="197"/>
                  <a:pt x="198" y="0"/>
                  <a:pt x="441" y="0"/>
                </a:cubicBezTo>
                <a:cubicBezTo>
                  <a:pt x="685" y="0"/>
                  <a:pt x="883" y="197"/>
                  <a:pt x="883" y="441"/>
                </a:cubicBezTo>
                <a:cubicBezTo>
                  <a:pt x="883" y="685"/>
                  <a:pt x="685" y="883"/>
                  <a:pt x="441" y="883"/>
                </a:cubicBezTo>
                <a:cubicBezTo>
                  <a:pt x="198" y="883"/>
                  <a:pt x="0" y="685"/>
                  <a:pt x="0" y="442"/>
                </a:cubicBezTo>
              </a:path>
            </a:pathLst>
          </a:custGeom>
          <a:solidFill>
            <a:srgbClr val="031D05">
              <a:alpha val="8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137" name="path"/>
          <p:cNvSpPr/>
          <p:nvPr/>
        </p:nvSpPr>
        <p:spPr>
          <a:xfrm>
            <a:off x="7328899" y="3759064"/>
            <a:ext cx="498348" cy="532163"/>
          </a:xfrm>
          <a:custGeom>
            <a:avLst/>
            <a:gdLst/>
            <a:ahLst/>
            <a:cxnLst/>
            <a:rect l="0" t="0" r="0" b="0"/>
            <a:pathLst>
              <a:path w="588" h="628">
                <a:moveTo>
                  <a:pt x="0" y="314"/>
                </a:moveTo>
                <a:cubicBezTo>
                  <a:pt x="0" y="140"/>
                  <a:pt x="131" y="0"/>
                  <a:pt x="294" y="0"/>
                </a:cubicBezTo>
                <a:cubicBezTo>
                  <a:pt x="456" y="0"/>
                  <a:pt x="588" y="140"/>
                  <a:pt x="588" y="314"/>
                </a:cubicBezTo>
                <a:cubicBezTo>
                  <a:pt x="588" y="487"/>
                  <a:pt x="456" y="628"/>
                  <a:pt x="294" y="628"/>
                </a:cubicBezTo>
                <a:cubicBezTo>
                  <a:pt x="131" y="628"/>
                  <a:pt x="0" y="487"/>
                  <a:pt x="0" y="314"/>
                </a:cubicBezTo>
              </a:path>
            </a:pathLst>
          </a:custGeom>
          <a:solidFill>
            <a:srgbClr val="031D05">
              <a:alpha val="90196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138" name="path"/>
          <p:cNvSpPr/>
          <p:nvPr/>
        </p:nvSpPr>
        <p:spPr>
          <a:xfrm>
            <a:off x="10305407" y="4704553"/>
            <a:ext cx="503495" cy="503496"/>
          </a:xfrm>
          <a:custGeom>
            <a:avLst/>
            <a:gdLst/>
            <a:ahLst/>
            <a:cxnLst/>
            <a:rect l="0" t="0" r="0" b="0"/>
            <a:pathLst>
              <a:path w="594" h="594">
                <a:moveTo>
                  <a:pt x="1" y="297"/>
                </a:moveTo>
                <a:cubicBezTo>
                  <a:pt x="0" y="133"/>
                  <a:pt x="133" y="0"/>
                  <a:pt x="297" y="0"/>
                </a:cubicBezTo>
                <a:cubicBezTo>
                  <a:pt x="461" y="0"/>
                  <a:pt x="594" y="133"/>
                  <a:pt x="594" y="297"/>
                </a:cubicBezTo>
                <a:cubicBezTo>
                  <a:pt x="594" y="461"/>
                  <a:pt x="461" y="594"/>
                  <a:pt x="297" y="594"/>
                </a:cubicBezTo>
                <a:cubicBezTo>
                  <a:pt x="133" y="594"/>
                  <a:pt x="0" y="461"/>
                  <a:pt x="1" y="297"/>
                </a:cubicBezTo>
              </a:path>
            </a:pathLst>
          </a:custGeom>
          <a:solidFill>
            <a:srgbClr val="B3B7BA">
              <a:alpha val="8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6334680" y="3681513"/>
            <a:ext cx="5243592" cy="3004761"/>
          </a:xfrm>
          <a:prstGeom prst="rect">
            <a:avLst/>
          </a:prstGeom>
        </p:spPr>
      </p:pic>
      <p:pic>
        <p:nvPicPr>
          <p:cNvPr id="140" name="picture 1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0" y="30479"/>
            <a:ext cx="12192000" cy="749808"/>
          </a:xfrm>
          <a:prstGeom prst="rect">
            <a:avLst/>
          </a:prstGeom>
        </p:spPr>
      </p:pic>
      <p:pic>
        <p:nvPicPr>
          <p:cNvPr id="141" name="picture 14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3822057" y="3466389"/>
            <a:ext cx="1534108" cy="1956985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00000">
            <a:off x="519667" y="2589952"/>
            <a:ext cx="4209812" cy="2006429"/>
          </a:xfrm>
          <a:prstGeom prst="rect">
            <a:avLst/>
          </a:prstGeom>
        </p:spPr>
      </p:pic>
      <p:sp>
        <p:nvSpPr>
          <p:cNvPr id="143" name="textbox 143"/>
          <p:cNvSpPr/>
          <p:nvPr/>
        </p:nvSpPr>
        <p:spPr>
          <a:xfrm>
            <a:off x="6231572" y="2132328"/>
            <a:ext cx="5346700" cy="9152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7780" indent="5715" eaLnBrk="0">
              <a:lnSpc>
                <a:spcPct val="124000"/>
              </a:lnSpc>
            </a:pP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itka Text"/>
              </a:rPr>
              <a:t>1.25%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海葡萄提取物处理斑马鱼胚胎 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itka Text"/>
              </a:rPr>
              <a:t>72 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itka Text"/>
              </a:rPr>
              <a:t>h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itka Text"/>
              </a:rPr>
              <a:t> 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后，与空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白对照组相比，斑马鱼体表 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黑色素形成和分布明显减少，说明 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itka Text"/>
              </a:rPr>
              <a:t>1.25%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海葡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萄提取物在该实验条件下能抑制</a:t>
            </a:r>
            <a:r>
              <a:rPr sz="1400" spc="-2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斑马鱼体表黑色素形成。综上所述，</a:t>
            </a:r>
            <a:r>
              <a:rPr sz="1400" spc="-2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itka Text"/>
              </a:rPr>
              <a:t>1.25%</a:t>
            </a:r>
            <a:r>
              <a:rPr sz="1400" spc="-27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海葡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萄提取物在实验条件下具有潜在</a:t>
            </a:r>
            <a:r>
              <a:rPr sz="1400" spc="-13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的美白作用，可以作为具有美白功效的依据之</a:t>
            </a:r>
            <a:r>
              <a:rPr sz="1400" dirty="0">
                <a:solidFill>
                  <a:srgbClr val="59595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一。</a:t>
            </a:r>
            <a:endParaRPr lang="en-US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4" name="textbox 144"/>
          <p:cNvSpPr/>
          <p:nvPr/>
        </p:nvSpPr>
        <p:spPr>
          <a:xfrm>
            <a:off x="6451093" y="1512244"/>
            <a:ext cx="2293619" cy="5215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</a:pPr>
            <a:endParaRPr lang="en-US" altLang="en-US" sz="265" dirty="0"/>
          </a:p>
          <a:p>
            <a:pPr marL="436880" eaLnBrk="0">
              <a:lnSpc>
                <a:spcPct val="91000"/>
              </a:lnSpc>
              <a:tabLst>
                <a:tab pos="655955" algn="l"/>
              </a:tabLst>
            </a:pPr>
            <a:r>
              <a:rPr sz="3200" dirty="0">
                <a:solidFill>
                  <a:srgbClr val="031D0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3200" spc="-13" dirty="0" err="1">
                <a:solidFill>
                  <a:srgbClr val="031D0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美白功效</a:t>
            </a:r>
            <a:endParaRPr lang="en-US" altLang="en-US" sz="3200" dirty="0"/>
          </a:p>
        </p:txBody>
      </p:sp>
      <p:pic>
        <p:nvPicPr>
          <p:cNvPr id="145" name="picture 14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6451093" y="1621027"/>
            <a:ext cx="419607" cy="446024"/>
          </a:xfrm>
          <a:prstGeom prst="rect">
            <a:avLst/>
          </a:prstGeom>
        </p:spPr>
      </p:pic>
      <p:sp>
        <p:nvSpPr>
          <p:cNvPr id="146" name="path"/>
          <p:cNvSpPr/>
          <p:nvPr/>
        </p:nvSpPr>
        <p:spPr>
          <a:xfrm>
            <a:off x="4037583" y="5646555"/>
            <a:ext cx="391853" cy="391516"/>
          </a:xfrm>
          <a:custGeom>
            <a:avLst/>
            <a:gdLst/>
            <a:ahLst/>
            <a:cxnLst/>
            <a:rect l="0" t="0" r="0" b="0"/>
            <a:pathLst>
              <a:path w="462" h="462">
                <a:moveTo>
                  <a:pt x="0" y="230"/>
                </a:moveTo>
                <a:cubicBezTo>
                  <a:pt x="0" y="103"/>
                  <a:pt x="103" y="0"/>
                  <a:pt x="231" y="0"/>
                </a:cubicBezTo>
                <a:cubicBezTo>
                  <a:pt x="359" y="0"/>
                  <a:pt x="462" y="103"/>
                  <a:pt x="462" y="231"/>
                </a:cubicBezTo>
                <a:cubicBezTo>
                  <a:pt x="462" y="358"/>
                  <a:pt x="359" y="462"/>
                  <a:pt x="231" y="462"/>
                </a:cubicBezTo>
                <a:cubicBezTo>
                  <a:pt x="103" y="462"/>
                  <a:pt x="0" y="358"/>
                  <a:pt x="0" y="230"/>
                </a:cubicBezTo>
                <a:moveTo>
                  <a:pt x="24" y="230"/>
                </a:moveTo>
                <a:cubicBezTo>
                  <a:pt x="22" y="346"/>
                  <a:pt x="116" y="439"/>
                  <a:pt x="231" y="439"/>
                </a:cubicBezTo>
                <a:cubicBezTo>
                  <a:pt x="346" y="439"/>
                  <a:pt x="440" y="346"/>
                  <a:pt x="440" y="231"/>
                </a:cubicBezTo>
                <a:cubicBezTo>
                  <a:pt x="440" y="115"/>
                  <a:pt x="346" y="22"/>
                  <a:pt x="231" y="22"/>
                </a:cubicBezTo>
                <a:cubicBezTo>
                  <a:pt x="116" y="22"/>
                  <a:pt x="22" y="115"/>
                  <a:pt x="24" y="230"/>
                </a:cubicBezTo>
              </a:path>
              <a:path w="462" h="462">
                <a:moveTo>
                  <a:pt x="9" y="230"/>
                </a:moveTo>
                <a:cubicBezTo>
                  <a:pt x="10" y="109"/>
                  <a:pt x="109" y="10"/>
                  <a:pt x="231" y="10"/>
                </a:cubicBezTo>
                <a:cubicBezTo>
                  <a:pt x="353" y="10"/>
                  <a:pt x="452" y="109"/>
                  <a:pt x="452" y="231"/>
                </a:cubicBezTo>
                <a:cubicBezTo>
                  <a:pt x="452" y="353"/>
                  <a:pt x="353" y="452"/>
                  <a:pt x="231" y="452"/>
                </a:cubicBezTo>
                <a:cubicBezTo>
                  <a:pt x="109" y="452"/>
                  <a:pt x="10" y="353"/>
                  <a:pt x="9" y="230"/>
                </a:cubicBezTo>
              </a:path>
            </a:pathLst>
          </a:custGeom>
          <a:solidFill>
            <a:srgbClr val="FFFFFF">
              <a:alpha val="5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69326" y="2255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70262" y="1958813"/>
            <a:ext cx="11251475" cy="127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海南大学海洋学院，坐落于海南省海口市，是</a:t>
            </a:r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海南大学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的二级学院。学院于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2002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月在原海南大学农学院水产系的基础上成立。</a:t>
            </a:r>
            <a:r>
              <a:rPr lang="zh-CN" altLang="en-US" b="0" i="0" baseline="30000" dirty="0">
                <a:solidFill>
                  <a:srgbClr val="3366CC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学院设有热带生物资源教育部重点实验室、海南省热带水生生物技术重点实验室、海南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东盟热带海洋生物科技合作基地等教学科研平台。</a:t>
            </a:r>
            <a:endParaRPr lang="en-US" altLang="zh-CN" b="0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="" xmlns:a16="http://schemas.microsoft.com/office/drawing/2014/main" id="{04A681A0-1824-16D1-7ABB-B44538B5B048}"/>
              </a:ext>
            </a:extLst>
          </p:cNvPr>
          <p:cNvSpPr txBox="1"/>
          <p:nvPr/>
        </p:nvSpPr>
        <p:spPr>
          <a:xfrm>
            <a:off x="470262" y="942084"/>
            <a:ext cx="4231238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77500" lnSpcReduction="2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海葡萄高端护肤品联合研发机构</a:t>
            </a:r>
          </a:p>
          <a:p>
            <a:r>
              <a:rPr lang="en-US" altLang="zh-CN" sz="1335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Background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6D0390D-E15F-AF37-74D7-0A580DE164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433" y="3849530"/>
            <a:ext cx="3405228" cy="22708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3CBE3A8-7274-7604-5DA2-057CA34CD9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213" y="3858537"/>
            <a:ext cx="3401863" cy="22618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C96C6DC-B914-0D9E-74E3-133EAF690F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5628" y="3852068"/>
            <a:ext cx="3398742" cy="22708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="" xmlns:a16="http://schemas.microsoft.com/office/drawing/2014/main" id="{00960807-FC43-D80D-E244-1CF4EBD37E15}"/>
              </a:ext>
            </a:extLst>
          </p:cNvPr>
          <p:cNvSpPr txBox="1"/>
          <p:nvPr/>
        </p:nvSpPr>
        <p:spPr>
          <a:xfrm>
            <a:off x="846454" y="987656"/>
            <a:ext cx="395414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spc="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核心团队专家介绍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9894508-0203-EE0C-A1DC-A72E4868CB8B}"/>
              </a:ext>
            </a:extLst>
          </p:cNvPr>
          <p:cNvSpPr txBox="1"/>
          <p:nvPr/>
        </p:nvSpPr>
        <p:spPr>
          <a:xfrm>
            <a:off x="659418" y="1765127"/>
            <a:ext cx="539588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顾志峰:</a:t>
            </a:r>
          </a:p>
          <a:p>
            <a:r>
              <a:rPr lang="zh-CN" altLang="en-US" dirty="0"/>
              <a:t>海南大学教授，硕士生导师，博士生导师。</a:t>
            </a:r>
          </a:p>
          <a:p>
            <a:r>
              <a:rPr lang="zh-CN" altLang="en-US" dirty="0"/>
              <a:t>主要从事贝类养殖与海洋生态保护方面的研究工作。主持或参与国家“863”“973”、国际科技合作项目、国家自然科学基金、国家科技支撑计划等项目。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7C46E66A-EA15-C964-BC57-0317ABB54B4A}"/>
              </a:ext>
            </a:extLst>
          </p:cNvPr>
          <p:cNvSpPr txBox="1"/>
          <p:nvPr/>
        </p:nvSpPr>
        <p:spPr>
          <a:xfrm>
            <a:off x="659418" y="3493250"/>
            <a:ext cx="1120648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唐贤明</a:t>
            </a:r>
          </a:p>
          <a:p>
            <a:r>
              <a:rPr lang="zh-CN" altLang="en-US" dirty="0"/>
              <a:t>博士，高级工程师，海南省热带海洋学院教授。</a:t>
            </a:r>
          </a:p>
          <a:p>
            <a:r>
              <a:rPr lang="zh-CN" altLang="en-US" dirty="0"/>
              <a:t>现任海南省海洋与渔业科学院海水渔业研究所所长“养殖生态与环境”学科负责人。</a:t>
            </a:r>
          </a:p>
          <a:p>
            <a:r>
              <a:rPr lang="zh-CN" altLang="en-US" dirty="0"/>
              <a:t>国家农业产业技术体系藻类体系海口综合试验站站长，高级工程师。国家重点研发计划“蓝色粮仓科技创新”重点专项指南编制专家成员、全国渔业行业职业技能开发专家组成员。兼任海南省原良种审定专家委员会委员海南大学校外兼职导师等，主要从事海水养殖、养殖生态与环境等方面的研究。曾获得海洋系统优秀科技青年、海南省第九届海南省青年科技奖、海南省有突出贡献优秀专家(省优专家)省“515人才工程”第二层次人选、省领军人才等荣誉和称号。多年来主持或参与国家、省部级科研项目20多项，发表论文30多篇，联合出版专著5部。2009年获得海南省科技成果转化一等奖1项、2013年获得海洋科学技术奖二等奖1项、2013年获得全国农牧渔业丰收奖二等奖1项、2014年获得海南省科技进步奖一等奖1项、2014年获得海洋科学技术奖二等奖1项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0195A5C-A86C-6BFD-9473-2C1CB1F08E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6180" y="284017"/>
            <a:ext cx="4895274" cy="367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25983" y="82228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sz="2400" dirty="0">
                <a:solidFill>
                  <a:srgbClr val="37476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海南海葡萄养殖基地</a:t>
            </a:r>
            <a:endParaRPr lang="en-US" altLang="zh-CN" sz="2400" dirty="0">
              <a:solidFill>
                <a:srgbClr val="374760"/>
              </a:solidFill>
              <a:latin typeface="宋体" panose="02010600030101010101" pitchFamily="2" charset="-122"/>
              <a:ea typeface="宋体" panose="02010600030101010101" pitchFamily="2" charset="-122"/>
              <a:sym typeface="汉仪旗黑-50S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5594" y="1502751"/>
            <a:ext cx="4545783" cy="340690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3041" y="0"/>
            <a:ext cx="3125130" cy="68519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75931">
            <a:off x="6345478" y="1150796"/>
            <a:ext cx="2118524" cy="470709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矩形 9"/>
          <p:cNvSpPr/>
          <p:nvPr/>
        </p:nvSpPr>
        <p:spPr>
          <a:xfrm>
            <a:off x="1626249" y="5128458"/>
            <a:ext cx="4545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srgbClr val="37476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海南省三亚崖州区（三亚崖州科技城）</a:t>
            </a:r>
            <a:r>
              <a:rPr lang="en-US" altLang="zh-CN" b="1" dirty="0">
                <a:solidFill>
                  <a:srgbClr val="37476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[</a:t>
            </a:r>
            <a:r>
              <a:rPr lang="zh-CN" altLang="en-US" b="1" dirty="0">
                <a:solidFill>
                  <a:srgbClr val="37476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海南大学产学研合作基地</a:t>
            </a:r>
            <a:r>
              <a:rPr lang="en-US" altLang="zh-CN" b="1" dirty="0">
                <a:solidFill>
                  <a:srgbClr val="37476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]</a:t>
            </a:r>
          </a:p>
          <a:p>
            <a:pPr algn="ctr" defTabSz="914400"/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*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因日本核废水排放影响，目前已经实验室完成“淡水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青海湖盐”卤水养殖试验</a:t>
            </a:r>
            <a:endParaRPr lang="en-US" altLang="zh-CN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汉仪旗黑-50S" panose="00020600040101010101" pitchFamily="18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http://photo-static-api.fotomore.com/creative/vcg/400/new/VCG41N1035978318.jpg" descr="&amp;pky380_sjzg_VCG41N1035978318&amp;2&amp;src_toppic_inpsrchzd1&amp;"/>
          <p:cNvPicPr>
            <a:picLocks noChangeAspect="1"/>
          </p:cNvPicPr>
          <p:nvPr/>
        </p:nvPicPr>
        <p:blipFill>
          <a:blip r:embed="rId2" cstate="print"/>
          <a:srcRect b="14519"/>
          <a:stretch>
            <a:fillRect/>
          </a:stretch>
        </p:blipFill>
        <p:spPr>
          <a:xfrm>
            <a:off x="-14288" y="-46255"/>
            <a:ext cx="12220575" cy="6962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24207234-F9F1-A0BD-01B4-204829A1806D}"/>
              </a:ext>
            </a:extLst>
          </p:cNvPr>
          <p:cNvSpPr txBox="1"/>
          <p:nvPr/>
        </p:nvSpPr>
        <p:spPr>
          <a:xfrm>
            <a:off x="3359419" y="2459504"/>
            <a:ext cx="50738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闪亮你的肌肤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-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海南之谜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box 167"/>
          <p:cNvSpPr/>
          <p:nvPr/>
        </p:nvSpPr>
        <p:spPr>
          <a:xfrm>
            <a:off x="1540292" y="2798691"/>
            <a:ext cx="1036320" cy="4216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35" dirty="0"/>
          </a:p>
          <a:p>
            <a:pPr marL="17145" eaLnBrk="0">
              <a:lnSpc>
                <a:spcPct val="95000"/>
              </a:lnSpc>
            </a:pPr>
            <a:r>
              <a:rPr sz="2665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新锐品</a:t>
            </a:r>
            <a:endParaRPr lang="en-US" altLang="en-US" sz="2665" dirty="0"/>
          </a:p>
        </p:txBody>
      </p:sp>
      <p:sp>
        <p:nvSpPr>
          <p:cNvPr id="168" name="textbox 168"/>
          <p:cNvSpPr/>
          <p:nvPr/>
        </p:nvSpPr>
        <p:spPr>
          <a:xfrm>
            <a:off x="3152087" y="3646205"/>
            <a:ext cx="1004992" cy="8263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4000"/>
              </a:lnSpc>
            </a:pPr>
            <a:endParaRPr lang="en-US" altLang="en-US" sz="135" dirty="0"/>
          </a:p>
          <a:p>
            <a:pPr marL="323215" indent="-306705" eaLnBrk="0">
              <a:lnSpc>
                <a:spcPct val="98000"/>
              </a:lnSpc>
            </a:pPr>
            <a:r>
              <a:rPr sz="2665" spc="-1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国外品</a:t>
            </a:r>
            <a:r>
              <a:rPr sz="2665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牌</a:t>
            </a:r>
            <a:endParaRPr lang="en-US" altLang="en-US" sz="2665" dirty="0"/>
          </a:p>
        </p:txBody>
      </p:sp>
      <p:pic>
        <p:nvPicPr>
          <p:cNvPr id="169" name="picture 16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1991359" y="2139695"/>
            <a:ext cx="7103871" cy="3531615"/>
          </a:xfrm>
          <a:prstGeom prst="rect">
            <a:avLst/>
          </a:prstGeom>
        </p:spPr>
      </p:pic>
      <p:pic>
        <p:nvPicPr>
          <p:cNvPr id="170" name="picture 17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0" y="113793"/>
            <a:ext cx="12192000" cy="749807"/>
          </a:xfrm>
          <a:prstGeom prst="rect">
            <a:avLst/>
          </a:prstGeom>
        </p:spPr>
      </p:pic>
      <p:sp>
        <p:nvSpPr>
          <p:cNvPr id="171" name="textbox 171"/>
          <p:cNvSpPr/>
          <p:nvPr/>
        </p:nvSpPr>
        <p:spPr>
          <a:xfrm>
            <a:off x="3399401" y="1330621"/>
            <a:ext cx="4901353" cy="4775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35" dirty="0"/>
          </a:p>
          <a:p>
            <a:pPr marL="17145" eaLnBrk="0">
              <a:lnSpc>
                <a:spcPct val="95000"/>
              </a:lnSpc>
            </a:pPr>
            <a:r>
              <a:rPr sz="3065" spc="133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藻类化妆品市场增长趋势</a:t>
            </a:r>
            <a:r>
              <a:rPr sz="3065" spc="53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  <a:endParaRPr lang="en-US" altLang="en-US" sz="306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96000" y="3758803"/>
            <a:ext cx="9531927" cy="290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海蓝之谜经典面霜</a:t>
            </a:r>
            <a:endParaRPr kumimoji="0" lang="en-US" altLang="zh-CN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i="1" dirty="0"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海蓝之谜修护精粹乳</a:t>
            </a:r>
            <a:endParaRPr kumimoji="0" lang="en-US" altLang="zh-CN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i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海蓝之谜焕活保湿精华露</a:t>
            </a:r>
            <a:endParaRPr lang="en-US" altLang="zh-CN" sz="1600" b="1" i="1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16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海蓝之谜浓缩密集修护眼霜</a:t>
            </a:r>
            <a:endParaRPr kumimoji="0" lang="en-US" altLang="zh-CN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海蓝之谜密集赋活精华面膜</a:t>
            </a:r>
            <a:endParaRPr lang="en-US" altLang="zh-CN" sz="1600" b="1" i="1" kern="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16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海蓝之谜修护精粹沁润面膜</a:t>
            </a:r>
            <a:endParaRPr kumimoji="0" lang="en-US" altLang="zh-CN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*</a:t>
            </a: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数据和图片均来自于“美丽修行”</a:t>
            </a:r>
            <a:r>
              <a:rPr lang="en-US" altLang="zh-CN" sz="1400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APP</a:t>
            </a:r>
          </a:p>
          <a:p>
            <a:pPr>
              <a:lnSpc>
                <a:spcPct val="150000"/>
              </a:lnSpc>
            </a:pPr>
            <a:r>
              <a:rPr lang="zh-CN" altLang="en-US" sz="1400" b="1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海蓝之谜核心成分“</a:t>
            </a:r>
            <a:r>
              <a:rPr lang="en-US" altLang="zh-CN" sz="1400" b="1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*</a:t>
            </a:r>
            <a:r>
              <a:rPr lang="zh-CN" altLang="en-US" sz="1400" b="1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藻提取物”就是“长茎葡萄蕨藻提取物”</a:t>
            </a:r>
            <a:endParaRPr lang="en-US" altLang="zh-CN" sz="1400" b="1" kern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AE2CF6D-6799-DD0B-07F2-EE45676D4436}"/>
              </a:ext>
            </a:extLst>
          </p:cNvPr>
          <p:cNvSpPr txBox="1"/>
          <p:nvPr/>
        </p:nvSpPr>
        <p:spPr>
          <a:xfrm>
            <a:off x="815726" y="479566"/>
            <a:ext cx="400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成分应用品牌案例</a:t>
            </a:r>
            <a:r>
              <a:rPr lang="en-US" altLang="zh-CN" dirty="0"/>
              <a:t>@LA MER </a:t>
            </a:r>
            <a:r>
              <a:rPr lang="zh-CN" altLang="en-US" dirty="0"/>
              <a:t>海蓝之谜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D2AB12-C4B1-E35C-A36A-4E68631B84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1865" y="1356100"/>
            <a:ext cx="2101343" cy="21013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847340E-A168-B72C-7B39-16B730086F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2939" y="1175921"/>
            <a:ext cx="2461700" cy="2461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313802A-6C3C-189A-9169-5800C2F98B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371" y="694382"/>
            <a:ext cx="3064421" cy="30644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A941BB1-2427-A8E9-2667-2EAC4A712F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4817" y="3751133"/>
            <a:ext cx="2854481" cy="28544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2A5E6E1-AFC1-F0DD-0CBA-5C3143A7A75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1519" y="3751132"/>
            <a:ext cx="2854481" cy="28544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1DCCFA8-4F36-A09B-CFF1-449C9235E0D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38852" y="2502531"/>
            <a:ext cx="3119427" cy="31194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55210" y="672092"/>
            <a:ext cx="6013972" cy="1447538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打造对标</a:t>
            </a:r>
            <a:r>
              <a:rPr lang="en-US" altLang="zh-CN" sz="2400" dirty="0" err="1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LaMer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的中国奢侈护肤品</a:t>
            </a:r>
            <a:r>
              <a:rPr lang="en-US" altLang="zh-CN" sz="1335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</a:t>
            </a:r>
            <a:r>
              <a:rPr lang="zh-CN" altLang="en-US" sz="3000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海南之谜</a:t>
            </a:r>
            <a:endParaRPr lang="en-US" altLang="zh-CN" sz="3000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en-US" altLang="zh-CN" sz="3500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845" y="2100580"/>
            <a:ext cx="2237740" cy="3976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5180" y="2119630"/>
            <a:ext cx="1676400" cy="3990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49230" y="2119630"/>
            <a:ext cx="1682115" cy="3999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5049" y="3298825"/>
            <a:ext cx="2812415" cy="2820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7780" y="2119630"/>
            <a:ext cx="2559685" cy="397065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125082DC-75E8-9D0E-1E00-68FF82A11289}"/>
              </a:ext>
            </a:extLst>
          </p:cNvPr>
          <p:cNvSpPr txBox="1"/>
          <p:nvPr/>
        </p:nvSpPr>
        <p:spPr>
          <a:xfrm>
            <a:off x="328221" y="6197063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海葡萄菁萃修护精华液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F196DCBD-336C-DCC4-2A0B-F7F94453BD46}"/>
              </a:ext>
            </a:extLst>
          </p:cNvPr>
          <p:cNvSpPr txBox="1"/>
          <p:nvPr/>
        </p:nvSpPr>
        <p:spPr>
          <a:xfrm>
            <a:off x="3021280" y="6187290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海葡萄沁润精华乳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8E762E13-E3B7-11F0-5D53-C9DB01DA808A}"/>
              </a:ext>
            </a:extLst>
          </p:cNvPr>
          <p:cNvSpPr txBox="1"/>
          <p:nvPr/>
        </p:nvSpPr>
        <p:spPr>
          <a:xfrm>
            <a:off x="5909479" y="6214952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海葡萄沁润莹透滋养霜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313EE89-1772-2163-100E-8854679328D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65988" y="1251555"/>
            <a:ext cx="3010535" cy="154678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48ED5AE-3216-67B2-3917-C530E4505FA3}"/>
              </a:ext>
            </a:extLst>
          </p:cNvPr>
          <p:cNvSpPr txBox="1"/>
          <p:nvPr/>
        </p:nvSpPr>
        <p:spPr>
          <a:xfrm>
            <a:off x="8401605" y="627321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海葡萄菁萃舒缓柔肤水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2A690DA0-CB6A-9B2A-FE92-7CF39DEE3EBD}"/>
              </a:ext>
            </a:extLst>
          </p:cNvPr>
          <p:cNvSpPr txBox="1"/>
          <p:nvPr/>
        </p:nvSpPr>
        <p:spPr>
          <a:xfrm>
            <a:off x="10448007" y="6291104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海葡萄莹透精华油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BB8F9265-60CE-F295-5897-06384B524BBE}"/>
              </a:ext>
            </a:extLst>
          </p:cNvPr>
          <p:cNvSpPr txBox="1"/>
          <p:nvPr/>
        </p:nvSpPr>
        <p:spPr>
          <a:xfrm>
            <a:off x="5702300" y="279834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   海葡萄时光亮皙抚痕霜</a:t>
            </a:r>
            <a:endParaRPr lang="en-US" altLang="zh-CN" sz="1200" dirty="0"/>
          </a:p>
          <a:p>
            <a:r>
              <a:rPr lang="zh-CN" altLang="en-US" sz="1200" dirty="0"/>
              <a:t>海葡萄活颜淡纹紧致绷带霜</a:t>
            </a:r>
            <a:endParaRPr lang="en-US" altLang="zh-CN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F:\阿里巴巴\梓清医美兼职\轻医美\ppt\新尺寸_画板 1 副本 51.jpg新尺寸_画板 1 副本 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18"/>
            <a:ext cx="1218565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213762" y="3927763"/>
            <a:ext cx="5578695" cy="2542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FAN BEAUTY SECRET </a:t>
            </a:r>
            <a:r>
              <a:rPr lang="zh-CN" altLang="en-US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海葡萄凝水保湿面膜</a:t>
            </a:r>
            <a:endParaRPr lang="en-US" altLang="zh-CN" sz="1600" b="1" i="1" kern="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FAN BEAUTY SECRET </a:t>
            </a:r>
            <a:r>
              <a:rPr lang="zh-CN" altLang="en-US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海葡萄凝水沁透保湿精粹乳</a:t>
            </a:r>
            <a:endParaRPr lang="en-US" altLang="zh-CN" sz="1600" b="1" i="1" kern="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FAN BEAUTY SECRET </a:t>
            </a:r>
            <a:r>
              <a:rPr lang="zh-CN" altLang="en-US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海葡萄凝水沁透保湿洁颜蜜</a:t>
            </a:r>
            <a:endParaRPr lang="en-US" altLang="zh-CN" sz="1600" b="1" i="1" kern="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FAN BEAUTY SECRET </a:t>
            </a:r>
            <a:r>
              <a:rPr lang="zh-CN" altLang="en-US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海葡萄凝水沁透保湿精粹水</a:t>
            </a:r>
            <a:endParaRPr lang="en-US" altLang="zh-CN" sz="1600" b="1" i="1" kern="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FAN BEAUTY SECRET </a:t>
            </a:r>
            <a:r>
              <a:rPr lang="zh-CN" altLang="en-US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海葡萄凝水沁透保湿清洁泥膜</a:t>
            </a:r>
            <a:endParaRPr lang="en-US" altLang="zh-CN" sz="1600" b="1" i="1" kern="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FAN BEAUTY SECRET </a:t>
            </a:r>
            <a:r>
              <a:rPr lang="zh-CN" altLang="en-US" sz="1600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海葡萄凝水沁透保湿涂抹面膜</a:t>
            </a:r>
            <a:endParaRPr lang="en-US" altLang="zh-CN" sz="1600" b="1" i="1" kern="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*</a:t>
            </a:r>
            <a:r>
              <a:rPr lang="zh-CN" altLang="en-US" sz="1200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数据和图片均来自于“美丽修行”</a:t>
            </a:r>
            <a:r>
              <a:rPr lang="en-US" altLang="zh-CN" sz="1200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APP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AE2CF6D-6799-DD0B-07F2-EE45676D4436}"/>
              </a:ext>
            </a:extLst>
          </p:cNvPr>
          <p:cNvSpPr txBox="1"/>
          <p:nvPr/>
        </p:nvSpPr>
        <p:spPr>
          <a:xfrm>
            <a:off x="517304" y="600485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成分应用品牌案例</a:t>
            </a:r>
            <a:r>
              <a:rPr lang="en-US" altLang="zh-CN" dirty="0"/>
              <a:t>@ FAN BEAUTY </a:t>
            </a:r>
            <a:r>
              <a:rPr lang="zh-CN" altLang="en-US" dirty="0"/>
              <a:t>范冰冰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238A6B-EE6B-398D-E126-117A37E10C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304" y="1440870"/>
            <a:ext cx="4782059" cy="47820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D9BD1B-DB6B-1071-17B6-697AAC546A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438" y="498763"/>
            <a:ext cx="2985655" cy="29856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B5D98FA-352B-0AB7-A99B-0B8A98E1D3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1273" y="498763"/>
            <a:ext cx="2933928" cy="2930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153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AE2CF6D-6799-DD0B-07F2-EE45676D4436}"/>
              </a:ext>
            </a:extLst>
          </p:cNvPr>
          <p:cNvSpPr txBox="1"/>
          <p:nvPr/>
        </p:nvSpPr>
        <p:spPr>
          <a:xfrm>
            <a:off x="761999" y="565557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成分应用品牌案例</a:t>
            </a:r>
            <a:r>
              <a:rPr lang="en-US" altLang="zh-CN" dirty="0"/>
              <a:t>@ AOEO 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1E392CEB-47E8-8918-B168-C687E4510537}"/>
              </a:ext>
            </a:extLst>
          </p:cNvPr>
          <p:cNvSpPr txBox="1"/>
          <p:nvPr/>
        </p:nvSpPr>
        <p:spPr>
          <a:xfrm>
            <a:off x="1126905" y="5127325"/>
            <a:ext cx="10850349" cy="44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i="1" dirty="0"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AOEO</a:t>
            </a:r>
            <a:r>
              <a:rPr lang="zh-CN" altLang="en-US" b="1" i="1" dirty="0"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 海葡萄舒护蕴能调养露</a:t>
            </a:r>
            <a:r>
              <a:rPr lang="en-US" altLang="zh-CN" b="1" i="1" dirty="0"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       </a:t>
            </a:r>
            <a:r>
              <a:rPr kumimoji="0" lang="en-US" altLang="zh-CN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AOEO</a:t>
            </a:r>
            <a:r>
              <a:rPr kumimoji="0" lang="zh-CN" altLang="en-US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 </a:t>
            </a:r>
            <a:r>
              <a:rPr lang="zh-CN" altLang="en-US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海葡萄舒缓赋活鎏金露</a:t>
            </a:r>
            <a:r>
              <a:rPr lang="en-US" altLang="zh-CN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        </a:t>
            </a:r>
            <a:r>
              <a:rPr kumimoji="0" lang="en-US" altLang="zh-CN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AOE</a:t>
            </a:r>
            <a:r>
              <a:rPr lang="en-US" altLang="zh-CN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O </a:t>
            </a:r>
            <a:r>
              <a:rPr lang="zh-CN" altLang="en-US" b="1" i="1" kern="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汉仪旗黑-50S" panose="00020600040101010101" pitchFamily="18" charset="-122"/>
              </a:rPr>
              <a:t>海葡萄舒安沁润精华露</a:t>
            </a:r>
            <a:endParaRPr kumimoji="0" lang="zh-CN" altLang="en-US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汉仪旗黑-50S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8AA6690-B5C0-1C5A-0486-C8A87698BC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78982" y="1399735"/>
            <a:ext cx="3262746" cy="32627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C25721C-7904-609F-E039-0094FE38F8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3052" y="1444762"/>
            <a:ext cx="3172691" cy="31726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ACD86A0-544B-B535-EF05-27A4911EA9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6757" y="1444761"/>
            <a:ext cx="3172692" cy="31726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622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4AE2CF6D-6799-DD0B-07F2-EE45676D4436}"/>
              </a:ext>
            </a:extLst>
          </p:cNvPr>
          <p:cNvSpPr txBox="1"/>
          <p:nvPr/>
        </p:nvSpPr>
        <p:spPr>
          <a:xfrm>
            <a:off x="879763" y="381000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成分应用品牌案例</a:t>
            </a:r>
            <a:r>
              <a:rPr lang="en-US" altLang="zh-CN" dirty="0"/>
              <a:t>@ Hi!papa </a:t>
            </a:r>
            <a:r>
              <a:rPr lang="zh-CN" altLang="en-US" dirty="0"/>
              <a:t>海龟爸爸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9065EC-45EB-2D8A-4368-A691365032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480" y="1434003"/>
            <a:ext cx="4211666" cy="42116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3BD2AAD-82CE-F2E1-23AD-6558FEF951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992" y="381000"/>
            <a:ext cx="4651026" cy="61970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238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rion-nebula-111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0D68B280-B6E8-9B7A-72A7-59F61A89111E}"/>
              </a:ext>
            </a:extLst>
          </p:cNvPr>
          <p:cNvSpPr txBox="1"/>
          <p:nvPr/>
        </p:nvSpPr>
        <p:spPr>
          <a:xfrm>
            <a:off x="1932039" y="2351782"/>
            <a:ext cx="8327921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-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了不起的中国成分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海南 海葡萄提取物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4"/>
          <p:cNvSpPr/>
          <p:nvPr/>
        </p:nvSpPr>
        <p:spPr>
          <a:xfrm>
            <a:off x="3518262" y="1799618"/>
            <a:ext cx="7228114" cy="415720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6000"/>
              </a:lnSpc>
            </a:pPr>
            <a:endParaRPr lang="en-US" altLang="en-US" sz="1600" spc="5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700" indent="1270" eaLnBrk="0">
              <a:lnSpc>
                <a:spcPct val="111000"/>
              </a:lnSpc>
            </a:pP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海葡萄别名长茎葡萄蕨藻（</a:t>
            </a:r>
            <a:r>
              <a:rPr lang="en-US" altLang="zh-CN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CAULERPA LENTILLIFERA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，属藻类，外型丰腴圆润、如一串串洁白无瑕的红提而而出名，与众不同的外观与口味像极了鲑鱼卵，咬起来会出现卜滋卜滋的响声，漂亮的翠绿色小颗粒释放出海鲜的咸香芬芳，颇有黑鱼子酱的风韵，因此被称做绿色植物中的“翠绿色黑鱼子酱”，也被称作“长寿藻”。</a:t>
            </a:r>
            <a:endParaRPr lang="en-US" sz="1600" spc="5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11000"/>
              </a:lnSpc>
            </a:pPr>
            <a:r>
              <a:rPr 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  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海葡萄80%是由海藻多糖、胶原蛋白和膳食纤维组成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氨基</a:t>
            </a:r>
            <a:r>
              <a:rPr sz="1600" spc="4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酸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组成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均衡且种类齐全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脂肪含量较低且多为不饱和脂肪酸，矿物质</a:t>
            </a:r>
            <a:r>
              <a:rPr sz="1600" spc="4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和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维</a:t>
            </a:r>
            <a:r>
              <a:rPr sz="1600" spc="1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生素含量丰富</a:t>
            </a:r>
            <a:r>
              <a:rPr lang="zh-CN" altLang="en-US" sz="1600" spc="1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1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其中钠、镁、钾、钙等含量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都较高</a:t>
            </a:r>
            <a:r>
              <a:rPr lang="zh-CN" altLang="en-US" sz="16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还富含磷、铜</a:t>
            </a:r>
            <a:r>
              <a:rPr lang="zh-CN" altLang="en-US" sz="16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r>
              <a:rPr sz="16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硒等微量元素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6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海葡萄检出的16种氨基酸当中11种是人体必需的氨基酸</a:t>
            </a:r>
            <a:r>
              <a:rPr lang="zh-CN" altLang="en-US" sz="16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其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中</a:t>
            </a:r>
            <a:r>
              <a:rPr sz="16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包括人体不能合成的7种氨基酸</a:t>
            </a:r>
            <a:r>
              <a:rPr sz="16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700" indent="1270" algn="l" rtl="0" eaLnBrk="0">
              <a:lnSpc>
                <a:spcPct val="111000"/>
              </a:lnSpc>
            </a:pPr>
            <a:r>
              <a:rPr lang="en-US" sz="16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  </a:t>
            </a:r>
            <a:r>
              <a:rPr sz="16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海葡萄脂肪酸组成中共检出14种脂肪酸</a:t>
            </a:r>
            <a:r>
              <a:rPr lang="zh-CN" altLang="en-US" sz="16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不饱和脂肪酸占脂肪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酸</a:t>
            </a:r>
            <a:r>
              <a:rPr sz="16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总量的70.87%，亚油酸占13.14%</a:t>
            </a:r>
            <a:r>
              <a:rPr lang="zh-CN" altLang="en-US" sz="16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3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是人体必需的</a:t>
            </a:r>
            <a:r>
              <a:rPr sz="1600" spc="2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脂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肪酸，缺乏会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导致皮肤粗糙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组织再生能力减退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增大皮肤疾病的感染性</a:t>
            </a:r>
            <a:r>
              <a:rPr sz="1600" spc="3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等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症状</a:t>
            </a:r>
            <a:r>
              <a:rPr lang="zh-CN" altLang="en-US"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亚麻酸占13.89%，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是合成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EPA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和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DHA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的前提成分。多种不饱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和脂</a:t>
            </a:r>
            <a:r>
              <a:rPr sz="1600" spc="3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肪酸当中包含了脑黄金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DHA</a:t>
            </a:r>
            <a:r>
              <a:rPr sz="1600" spc="3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EPA</a:t>
            </a:r>
            <a:r>
              <a:rPr lang="zh-CN" altLang="en-US" sz="16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ARA</a:t>
            </a:r>
            <a:r>
              <a:rPr sz="16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等珍贵成分，且Ω-3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脂肪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酸与Ω-6脂肪酸比率完美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EPA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(3.68%)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和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DHA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( 6.3</a:t>
            </a:r>
            <a:r>
              <a:rPr sz="16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6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%)</a:t>
            </a:r>
            <a:r>
              <a:rPr lang="zh-CN" altLang="en-US"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EPA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二十碳五烯酸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DHA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 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二十二碳六烯酸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有六个双键的</a:t>
            </a:r>
            <a:r>
              <a:rPr sz="1600" spc="2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多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元不饱和脂肪酸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是一种Ω-3必需脂肪酸</a:t>
            </a:r>
            <a:r>
              <a:rPr lang="zh-CN" altLang="en-US" sz="16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sz="1600" spc="5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也是所</a:t>
            </a:r>
            <a:r>
              <a:rPr sz="1600" spc="2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谓</a:t>
            </a:r>
            <a:r>
              <a:rPr sz="1600" spc="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的脑黄金</a:t>
            </a:r>
            <a:r>
              <a:rPr sz="16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7249" y="122790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sz="2400" dirty="0">
                <a:solidFill>
                  <a:srgbClr val="37476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什么是海葡萄？</a:t>
            </a:r>
            <a:endParaRPr lang="en-US" altLang="zh-CN" sz="2400" dirty="0">
              <a:solidFill>
                <a:srgbClr val="374760"/>
              </a:solidFill>
              <a:latin typeface="宋体" panose="02010600030101010101" pitchFamily="2" charset="-122"/>
              <a:ea typeface="宋体" panose="02010600030101010101" pitchFamily="2" charset="-122"/>
              <a:sym typeface="汉仪旗黑-50S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01" y="1973057"/>
            <a:ext cx="3060457" cy="38103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62815" y="1737829"/>
            <a:ext cx="1085471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412115" algn="l" rtl="0" eaLnBrk="0">
              <a:lnSpc>
                <a:spcPct val="150000"/>
              </a:lnSpc>
              <a:spcBef>
                <a:spcPts val="0"/>
              </a:spcBef>
            </a:pPr>
            <a:r>
              <a:rPr lang="zh-CN" altLang="en-US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海葡萄主要分布在美洲和加勒比沿海、美国关岛、</a:t>
            </a:r>
            <a:r>
              <a:rPr lang="zh-CN" altLang="en-US" spc="1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夏</a:t>
            </a:r>
            <a:r>
              <a:rPr lang="zh-CN" altLang="en-US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威夷和百慕大地区。亚洲的主要产区为日本冲绳、中</a:t>
            </a:r>
            <a:r>
              <a:rPr lang="zh-CN" altLang="en-US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国</a:t>
            </a:r>
            <a:r>
              <a:rPr lang="zh-CN" altLang="en-US" spc="2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福建和海南，菲律宾等热带、亚热带海</a:t>
            </a:r>
            <a:r>
              <a:rPr lang="zh-CN" altLang="en-US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域。不耐寒</a:t>
            </a:r>
            <a:r>
              <a:rPr lang="en-US" altLang="zh-CN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(2℃  </a:t>
            </a:r>
            <a:r>
              <a:rPr lang="zh-CN" altLang="en-US" spc="2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以下不能存活</a:t>
            </a:r>
            <a:r>
              <a:rPr lang="en-US" altLang="zh-CN" spc="2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)</a:t>
            </a:r>
            <a:r>
              <a:rPr lang="zh-CN" altLang="en-US" spc="2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在日本，海葡萄被视为健康长寿养生菜。 海葡萄人工养殖技术源于日本，后传入台湾，是高等级保密技术。鉴于海葡萄养殖技术关系到养殖产业未来，该技术持有者保持着谨慎的技术保留，其海葡萄养殖技术研发论文至今未见发表，目的就是避免海葡萄养殖技术外流。 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700" indent="412115" eaLnBrk="0">
              <a:lnSpc>
                <a:spcPct val="15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海南大学的科研团队，于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2013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月至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2023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9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，在海南省昌江黎族自治县海尾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镇、文昌市龙楼镇、三亚市崖州科技城等海域开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展海葡萄规模化人工养殖技术研发，历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时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年，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深入研究，先后破解了海葡萄的生态与生物学习性、 繁育与改良、养殖生产管理、污损生物防治、优质高产稳产等一系列困扰海葡萄大规模人工养殖生产的技术瓶颈，成功地建立了海葡萄规模化人工养殖技术体系，经在昌江黎族自治县海尾镇及琼海市长坡镇开展海葡萄试验性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养殖，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各项指标均达到预期目标，其研究成果被新华社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每日电讯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中国科学报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海南日报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等媒体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报道。</a:t>
            </a:r>
            <a:endParaRPr lang="en-US" altLang="zh-CN" spc="4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2815" y="107527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sz="2400" dirty="0">
                <a:solidFill>
                  <a:srgbClr val="374760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旗黑-50S" panose="00020600040101010101" pitchFamily="18" charset="-122"/>
              </a:rPr>
              <a:t>中国海葡萄产业发展</a:t>
            </a:r>
            <a:endParaRPr lang="en-US" altLang="zh-CN" sz="2400" dirty="0">
              <a:solidFill>
                <a:srgbClr val="374760"/>
              </a:solidFill>
              <a:latin typeface="宋体" panose="02010600030101010101" pitchFamily="2" charset="-122"/>
              <a:ea typeface="宋体" panose="02010600030101010101" pitchFamily="2" charset="-122"/>
              <a:sym typeface="汉仪旗黑-50S" panose="00020600040101010101" pitchFamily="18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0" y="113793"/>
            <a:ext cx="12192000" cy="749807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2756747" y="2519679"/>
            <a:ext cx="1968499" cy="172237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1720849" y="3374898"/>
            <a:ext cx="2016235" cy="2155529"/>
            <a:chOff x="0" y="0"/>
            <a:chExt cx="1512176" cy="1616647"/>
          </a:xfrm>
        </p:grpSpPr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1600000">
              <a:off x="0" y="138455"/>
              <a:ext cx="1482725" cy="1478191"/>
            </a:xfrm>
            <a:prstGeom prst="rect">
              <a:avLst/>
            </a:prstGeom>
          </p:spPr>
        </p:pic>
        <p:sp>
          <p:nvSpPr>
            <p:cNvPr id="61" name="textbox 61"/>
            <p:cNvSpPr/>
            <p:nvPr/>
          </p:nvSpPr>
          <p:spPr>
            <a:xfrm>
              <a:off x="-12700" y="-12700"/>
              <a:ext cx="1537969" cy="17176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3000"/>
                </a:lnSpc>
              </a:pPr>
              <a:endParaRPr lang="en-US" altLang="en-US" sz="135" dirty="0"/>
            </a:p>
            <a:p>
              <a:pPr algn="r" rtl="0" eaLnBrk="0">
                <a:lnSpc>
                  <a:spcPct val="83000"/>
                </a:lnSpc>
              </a:pPr>
              <a:r>
                <a:rPr sz="3065" b="1" dirty="0">
                  <a:solidFill>
                    <a:srgbClr val="031D05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</a:t>
              </a:r>
              <a:endParaRPr lang="en-US" altLang="en-US" sz="3065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1335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1335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800" dirty="0"/>
            </a:p>
            <a:p>
              <a:pPr marL="770255" eaLnBrk="0">
                <a:lnSpc>
                  <a:spcPct val="83000"/>
                </a:lnSpc>
                <a:spcBef>
                  <a:spcPts val="5"/>
                </a:spcBef>
              </a:pPr>
              <a:r>
                <a:rPr sz="3465" b="1" spc="-13" dirty="0">
                  <a:solidFill>
                    <a:srgbClr val="031D05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</a:t>
              </a:r>
              <a:r>
                <a:rPr sz="3465" b="1" dirty="0">
                  <a:solidFill>
                    <a:srgbClr val="031D05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endParaRPr lang="en-US" altLang="en-US" sz="3465" dirty="0"/>
            </a:p>
          </p:txBody>
        </p:sp>
      </p:grpSp>
      <p:pic>
        <p:nvPicPr>
          <p:cNvPr id="62" name="picture 6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00000">
            <a:off x="3803649" y="3559505"/>
            <a:ext cx="1970616" cy="1970921"/>
          </a:xfrm>
          <a:prstGeom prst="rect">
            <a:avLst/>
          </a:prstGeom>
        </p:spPr>
      </p:pic>
      <p:sp>
        <p:nvSpPr>
          <p:cNvPr id="63" name="textbox 63"/>
          <p:cNvSpPr/>
          <p:nvPr/>
        </p:nvSpPr>
        <p:spPr>
          <a:xfrm>
            <a:off x="3752359" y="3357965"/>
            <a:ext cx="227752" cy="4199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35" dirty="0"/>
          </a:p>
          <a:p>
            <a:pPr marL="17145" eaLnBrk="0">
              <a:lnSpc>
                <a:spcPct val="86000"/>
              </a:lnSpc>
            </a:pPr>
            <a:r>
              <a:rPr sz="2935" b="1" spc="-107" dirty="0">
                <a:solidFill>
                  <a:srgbClr val="031D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altLang="en-US" sz="2935" dirty="0"/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2756747" y="2524760"/>
            <a:ext cx="1968499" cy="1722373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600000">
            <a:off x="3803649" y="3559506"/>
            <a:ext cx="1970616" cy="1970921"/>
          </a:xfrm>
          <a:prstGeom prst="rect">
            <a:avLst/>
          </a:prstGeom>
        </p:spPr>
      </p:pic>
      <p:sp>
        <p:nvSpPr>
          <p:cNvPr id="66" name="textbox 66"/>
          <p:cNvSpPr/>
          <p:nvPr/>
        </p:nvSpPr>
        <p:spPr>
          <a:xfrm>
            <a:off x="4513003" y="4347295"/>
            <a:ext cx="469053" cy="4241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35" dirty="0"/>
          </a:p>
          <a:p>
            <a:pPr marL="17145" eaLnBrk="0">
              <a:lnSpc>
                <a:spcPct val="83000"/>
              </a:lnSpc>
            </a:pPr>
            <a:r>
              <a:rPr sz="3065" b="1" spc="13" dirty="0">
                <a:solidFill>
                  <a:srgbClr val="031D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3065" b="1" dirty="0">
                <a:solidFill>
                  <a:srgbClr val="031D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endParaRPr lang="en-US" altLang="en-US" sz="3065" dirty="0"/>
          </a:p>
        </p:txBody>
      </p:sp>
      <p:pic>
        <p:nvPicPr>
          <p:cNvPr id="67" name="picture 6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600000">
            <a:off x="2757068" y="2524760"/>
            <a:ext cx="1968296" cy="1722373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600000">
            <a:off x="3803430" y="3559929"/>
            <a:ext cx="1970836" cy="1970497"/>
          </a:xfrm>
          <a:prstGeom prst="rect">
            <a:avLst/>
          </a:prstGeom>
        </p:spPr>
      </p:pic>
      <p:sp>
        <p:nvSpPr>
          <p:cNvPr id="69" name="textbox 69"/>
          <p:cNvSpPr/>
          <p:nvPr/>
        </p:nvSpPr>
        <p:spPr>
          <a:xfrm>
            <a:off x="6823541" y="2078143"/>
            <a:ext cx="569807" cy="358055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35" dirty="0"/>
          </a:p>
          <a:p>
            <a:pPr marL="36195" eaLnBrk="0">
              <a:lnSpc>
                <a:spcPct val="89000"/>
              </a:lnSpc>
            </a:pPr>
            <a:r>
              <a:rPr sz="7065" spc="-360" dirty="0">
                <a:solidFill>
                  <a:srgbClr val="031D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altLang="en-US" sz="7065" dirty="0"/>
          </a:p>
          <a:p>
            <a:pPr marL="17145" eaLnBrk="0">
              <a:lnSpc>
                <a:spcPct val="82000"/>
              </a:lnSpc>
              <a:spcBef>
                <a:spcPts val="2255"/>
              </a:spcBef>
            </a:pPr>
            <a:r>
              <a:rPr sz="7865" spc="-160" dirty="0">
                <a:solidFill>
                  <a:srgbClr val="031D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endParaRPr lang="en-US" altLang="en-US" sz="7865" dirty="0"/>
          </a:p>
          <a:p>
            <a:pPr algn="l" rtl="0" eaLnBrk="0">
              <a:lnSpc>
                <a:spcPct val="103000"/>
              </a:lnSpc>
            </a:pPr>
            <a:endParaRPr lang="en-US" altLang="en-US" sz="2135" dirty="0"/>
          </a:p>
          <a:p>
            <a:pPr algn="l" rtl="0" eaLnBrk="0">
              <a:lnSpc>
                <a:spcPct val="12000"/>
              </a:lnSpc>
            </a:pPr>
            <a:endParaRPr lang="en-US" altLang="en-US" sz="135" dirty="0"/>
          </a:p>
          <a:p>
            <a:pPr marL="30480" eaLnBrk="0">
              <a:lnSpc>
                <a:spcPct val="82000"/>
              </a:lnSpc>
            </a:pPr>
            <a:r>
              <a:rPr sz="7865" spc="-267" dirty="0">
                <a:solidFill>
                  <a:srgbClr val="031D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endParaRPr lang="en-US" altLang="en-US" sz="7865" dirty="0"/>
          </a:p>
        </p:txBody>
      </p:sp>
      <p:sp>
        <p:nvSpPr>
          <p:cNvPr id="70" name="textbox 70"/>
          <p:cNvSpPr/>
          <p:nvPr/>
        </p:nvSpPr>
        <p:spPr>
          <a:xfrm>
            <a:off x="7623812" y="3387386"/>
            <a:ext cx="3014133" cy="5249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35" dirty="0"/>
          </a:p>
          <a:p>
            <a:pPr marL="20955" eaLnBrk="0">
              <a:lnSpc>
                <a:spcPct val="93000"/>
              </a:lnSpc>
            </a:pPr>
            <a:r>
              <a:rPr sz="2000" spc="27" dirty="0">
                <a:solidFill>
                  <a:srgbClr val="0B85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抗炎修复、  促进</a:t>
            </a:r>
            <a:r>
              <a:rPr sz="2000" dirty="0">
                <a:solidFill>
                  <a:srgbClr val="0B85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伤口愈合</a:t>
            </a:r>
            <a:endParaRPr lang="en-US" altLang="en-US" sz="2000" dirty="0"/>
          </a:p>
          <a:p>
            <a:pPr marL="17145" eaLnBrk="0">
              <a:lnSpc>
                <a:spcPts val="1635"/>
              </a:lnSpc>
            </a:pPr>
            <a:r>
              <a:rPr sz="1065" dirty="0">
                <a:solidFill>
                  <a:srgbClr val="4454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Anti</a:t>
            </a:r>
            <a:r>
              <a:rPr sz="1065" spc="720" dirty="0">
                <a:solidFill>
                  <a:srgbClr val="4454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1065" dirty="0">
                <a:solidFill>
                  <a:srgbClr val="4454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inflammatory</a:t>
            </a:r>
            <a:r>
              <a:rPr sz="1065" spc="707" dirty="0">
                <a:solidFill>
                  <a:srgbClr val="4454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65" dirty="0">
                <a:solidFill>
                  <a:srgbClr val="4454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repair</a:t>
            </a:r>
            <a:endParaRPr lang="en-US" altLang="en-US" sz="1065" dirty="0"/>
          </a:p>
        </p:txBody>
      </p:sp>
      <p:sp>
        <p:nvSpPr>
          <p:cNvPr id="71" name="textbox 71"/>
          <p:cNvSpPr/>
          <p:nvPr/>
        </p:nvSpPr>
        <p:spPr>
          <a:xfrm>
            <a:off x="7623810" y="4719689"/>
            <a:ext cx="1807633" cy="52239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35" dirty="0"/>
          </a:p>
          <a:p>
            <a:pPr marL="20955" eaLnBrk="0">
              <a:lnSpc>
                <a:spcPct val="91000"/>
              </a:lnSpc>
            </a:pPr>
            <a:r>
              <a:rPr sz="2000" spc="93" dirty="0">
                <a:solidFill>
                  <a:srgbClr val="94B6E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抗氧化、美</a:t>
            </a:r>
            <a:r>
              <a:rPr sz="2000" spc="53" dirty="0">
                <a:solidFill>
                  <a:srgbClr val="94B6E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白</a:t>
            </a:r>
            <a:endParaRPr lang="en-US" altLang="en-US" sz="2000" dirty="0"/>
          </a:p>
          <a:p>
            <a:pPr marL="17145" eaLnBrk="0">
              <a:lnSpc>
                <a:spcPts val="1665"/>
              </a:lnSpc>
            </a:pPr>
            <a:r>
              <a:rPr sz="1200" spc="-27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Antioxidatio</a:t>
            </a:r>
            <a:r>
              <a:rPr sz="1200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n</a:t>
            </a:r>
            <a:r>
              <a:rPr sz="1200" spc="-27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 </a:t>
            </a:r>
            <a:r>
              <a:rPr sz="1200" spc="-27" dirty="0">
                <a:solidFill>
                  <a:srgbClr val="59595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sz="1200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Whiteing</a:t>
            </a:r>
            <a:endParaRPr lang="en-US" altLang="en-US" sz="1200" dirty="0"/>
          </a:p>
        </p:txBody>
      </p:sp>
      <p:sp>
        <p:nvSpPr>
          <p:cNvPr id="73" name="textbox 73"/>
          <p:cNvSpPr/>
          <p:nvPr/>
        </p:nvSpPr>
        <p:spPr>
          <a:xfrm>
            <a:off x="7631278" y="2350600"/>
            <a:ext cx="1795780" cy="2455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35" dirty="0"/>
          </a:p>
          <a:p>
            <a:pPr marL="17145" eaLnBrk="0">
              <a:lnSpc>
                <a:spcPts val="1665"/>
              </a:lnSpc>
            </a:pPr>
            <a:r>
              <a:rPr sz="1065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Hydrating</a:t>
            </a:r>
            <a:r>
              <a:rPr sz="1065" spc="747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 </a:t>
            </a:r>
            <a:r>
              <a:rPr sz="1065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and</a:t>
            </a:r>
            <a:r>
              <a:rPr sz="1065" spc="733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 </a:t>
            </a:r>
            <a:r>
              <a:rPr sz="1065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hydrating</a:t>
            </a:r>
            <a:endParaRPr lang="en-US" altLang="en-US" sz="1065" dirty="0"/>
          </a:p>
        </p:txBody>
      </p:sp>
      <p:pic>
        <p:nvPicPr>
          <p:cNvPr id="74" name="picture 7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600000">
            <a:off x="7643283" y="2114973"/>
            <a:ext cx="1077807" cy="260772"/>
          </a:xfrm>
          <a:prstGeom prst="rect">
            <a:avLst/>
          </a:prstGeom>
        </p:spPr>
      </p:pic>
      <p:sp>
        <p:nvSpPr>
          <p:cNvPr id="75" name="rect"/>
          <p:cNvSpPr/>
          <p:nvPr/>
        </p:nvSpPr>
        <p:spPr>
          <a:xfrm>
            <a:off x="6268720" y="2243243"/>
            <a:ext cx="16933" cy="3420533"/>
          </a:xfrm>
          <a:prstGeom prst="rect">
            <a:avLst/>
          </a:prstGeom>
          <a:solidFill>
            <a:srgbClr val="031D0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7664027" y="2613661"/>
            <a:ext cx="40640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065" dirty="0">
                <a:solidFill>
                  <a:srgbClr val="595959">
                    <a:alpha val="100000"/>
                  </a:srgbClr>
                </a:solidFill>
                <a:latin typeface="Sitka Text"/>
                <a:ea typeface="Sitka Text"/>
                <a:cs typeface="Sitka Text"/>
              </a:rPr>
              <a:t>Improvement of oily skin comfort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56980" y="2022687"/>
            <a:ext cx="4064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</a:rPr>
              <a:t>改善水油平衡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612880" y="1537643"/>
            <a:ext cx="2896674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9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海葡萄提取物在化妆品应用中的功效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4f8e368-6cf8-4aba-8ea7-0343e8684450"/>
  <p:tag name="COMMONDATA" val="eyJoZGlkIjoiMWE4YjQyMDkyZjM0ZWZmMWY3OTJlOTY3NGQ3M2FlNz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555,&quot;width&quot;:1210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7,&quot;width&quot;:1440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2280</Words>
  <Application>Microsoft Office PowerPoint</Application>
  <PresentationFormat>自定义</PresentationFormat>
  <Paragraphs>154</Paragraphs>
  <Slides>21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以花焕肤</dc:title>
  <dc:creator>夏 多多</dc:creator>
  <cp:lastModifiedBy>Administrator</cp:lastModifiedBy>
  <cp:revision>50</cp:revision>
  <dcterms:created xsi:type="dcterms:W3CDTF">2022-12-10T07:48:00Z</dcterms:created>
  <dcterms:modified xsi:type="dcterms:W3CDTF">2023-09-24T16:58:48Z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424FF16EBE9A4591BC958E74FEA216C3</vt:lpwstr>
  </property>
  <property fmtid="{D5CDD505-2E9C-101B-9397-08002B2CF9AE}" pid="3" name="KSOProductBuildVer">
    <vt:lpwstr>2052-11.1.0.13012</vt:lpwstr>
  </property>
</Properties>
</file>